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90" r:id="rId32"/>
    <p:sldId id="291"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FFFD"/>
    <a:srgbClr val="D7FFF9"/>
    <a:srgbClr val="33BE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94674"/>
  </p:normalViewPr>
  <p:slideViewPr>
    <p:cSldViewPr snapToGrid="0">
      <p:cViewPr varScale="1">
        <p:scale>
          <a:sx n="124" d="100"/>
          <a:sy n="124" d="100"/>
        </p:scale>
        <p:origin x="4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4DE31E-923F-6E99-8BDA-FA9B4EE988D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7483AC5-A46D-3CDC-051B-99A523F0E5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F1D571C-35BD-8591-ECAF-76DD8F3CEC90}"/>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5" name="Segnaposto piè di pagina 4">
            <a:extLst>
              <a:ext uri="{FF2B5EF4-FFF2-40B4-BE49-F238E27FC236}">
                <a16:creationId xmlns:a16="http://schemas.microsoft.com/office/drawing/2014/main" id="{F32314C4-6D84-EE82-23C5-B4F61957D93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9FD0F5-9DCD-625C-B6D3-647510CD2EDD}"/>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263930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6E1253-61E1-D265-6E12-413DD29E5CC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32B20AA-9F8B-7EA9-E21E-881C98F08FE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8701F2-AAB7-1C3A-4B8D-5161DB630F1A}"/>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5" name="Segnaposto piè di pagina 4">
            <a:extLst>
              <a:ext uri="{FF2B5EF4-FFF2-40B4-BE49-F238E27FC236}">
                <a16:creationId xmlns:a16="http://schemas.microsoft.com/office/drawing/2014/main" id="{548EBF5D-8F9D-89A0-5395-25C62FBE742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52263E-761F-5773-99C5-7268438C2C05}"/>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17368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21A3CD3-C463-94E5-7749-B8D745CBD3B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E385963-E3C3-AA62-DD5F-43E7F9FDBFC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2800B15-CF87-9B4D-10B6-760170EF2E46}"/>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5" name="Segnaposto piè di pagina 4">
            <a:extLst>
              <a:ext uri="{FF2B5EF4-FFF2-40B4-BE49-F238E27FC236}">
                <a16:creationId xmlns:a16="http://schemas.microsoft.com/office/drawing/2014/main" id="{EE051FBA-E1A2-204C-A53B-1437CDAF933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33C3E7A-BE1A-EB99-8794-97A2FF7455DA}"/>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37669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A83EA5-9065-98F3-C8BA-A7E52ECEC09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5213F4-5381-0B34-4BA0-E1F51F67B8D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9F39DF-9770-4210-3C25-28A9FB8BF69C}"/>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5" name="Segnaposto piè di pagina 4">
            <a:extLst>
              <a:ext uri="{FF2B5EF4-FFF2-40B4-BE49-F238E27FC236}">
                <a16:creationId xmlns:a16="http://schemas.microsoft.com/office/drawing/2014/main" id="{E5D30E92-D7A1-3F8A-5651-374E84E0D8A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B540294-A934-2AFC-D6F5-A2BC9020C7B9}"/>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1119413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ADB72C-1030-293F-AE7F-8A0853165D4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571A56B-7C88-2849-06B1-3B3EE22F4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9A1DA9D-2E5A-F712-AF9D-3AAEDD067EFA}"/>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5" name="Segnaposto piè di pagina 4">
            <a:extLst>
              <a:ext uri="{FF2B5EF4-FFF2-40B4-BE49-F238E27FC236}">
                <a16:creationId xmlns:a16="http://schemas.microsoft.com/office/drawing/2014/main" id="{C7C7F3B6-F801-F0DD-7098-A031AC5EEDB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06F31A8-0ED8-AA1D-5747-58572C4554EE}"/>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266888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D8FD25-25CF-BA31-FDC3-7A3827347F4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A063071-32A0-90D5-2488-480C788A0C2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A3A91D6-0941-F716-E639-3E37613BA09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7BE6BC8-1361-A586-C550-19098228EC06}"/>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6" name="Segnaposto piè di pagina 5">
            <a:extLst>
              <a:ext uri="{FF2B5EF4-FFF2-40B4-BE49-F238E27FC236}">
                <a16:creationId xmlns:a16="http://schemas.microsoft.com/office/drawing/2014/main" id="{8800D754-D6E6-35AD-D9BF-ACD3CAFD142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665832E-8426-A8F4-D93F-800EFBBDFFD2}"/>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374471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C5FCD3-687F-C81D-D6AD-057F0CBCF0B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81ECA6E-6B66-13E1-E53A-DF0B57EBCA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3B662D7-11F0-621C-26E0-F39EC56895D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97AC229-438D-70DC-1B78-FB610E73B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053BDC2-722D-7AC1-20DC-EA7E8FC15AD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5F8346E-55D6-CFC5-DBC0-1C0B1AC3A8E8}"/>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8" name="Segnaposto piè di pagina 7">
            <a:extLst>
              <a:ext uri="{FF2B5EF4-FFF2-40B4-BE49-F238E27FC236}">
                <a16:creationId xmlns:a16="http://schemas.microsoft.com/office/drawing/2014/main" id="{F7A496BF-6AAC-E353-446A-A79461545C6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7545140-F0B9-55EC-A487-D45D2B469255}"/>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570190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21AB3F-8465-4D7E-F731-772C3B609B8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2062304-5DA9-4BA3-66DD-2C5D6AE59D2F}"/>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4" name="Segnaposto piè di pagina 3">
            <a:extLst>
              <a:ext uri="{FF2B5EF4-FFF2-40B4-BE49-F238E27FC236}">
                <a16:creationId xmlns:a16="http://schemas.microsoft.com/office/drawing/2014/main" id="{712CDF76-091E-96C2-429B-6F2779F7C30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8FA30C8-AB41-F81F-8789-41D124A616FA}"/>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284663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25EE299-374A-BDFF-7AB6-4AACECA462D8}"/>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3" name="Segnaposto piè di pagina 2">
            <a:extLst>
              <a:ext uri="{FF2B5EF4-FFF2-40B4-BE49-F238E27FC236}">
                <a16:creationId xmlns:a16="http://schemas.microsoft.com/office/drawing/2014/main" id="{C1E05897-ED40-1D49-AA8A-E5690EA0609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384E13D-C2DD-25AF-9320-0AA29D411C6C}"/>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208714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A2B8D5-6AA4-BE32-99C7-4D107D9BC74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BC887D3-7EAE-A258-FB3B-5154A54409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03EE13D-AB66-EB60-45AD-626214D1C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0FBF036-F157-CE95-E950-CAE3D69552EC}"/>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6" name="Segnaposto piè di pagina 5">
            <a:extLst>
              <a:ext uri="{FF2B5EF4-FFF2-40B4-BE49-F238E27FC236}">
                <a16:creationId xmlns:a16="http://schemas.microsoft.com/office/drawing/2014/main" id="{FB0026AD-FA64-5F22-569B-DD6C226CD94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55A8BB1-4A4B-3455-1C38-3C0BA718478D}"/>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2209210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614D1-2CB8-3095-DFFF-F454CF1F7C7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B456DFD-7B90-CBAF-DCD6-2FCF95F1BF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2F80DCC-DCF1-7763-462F-BCFD0D1E3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69B931C-8F0F-1728-2163-E124317DDFB6}"/>
              </a:ext>
            </a:extLst>
          </p:cNvPr>
          <p:cNvSpPr>
            <a:spLocks noGrp="1"/>
          </p:cNvSpPr>
          <p:nvPr>
            <p:ph type="dt" sz="half" idx="10"/>
          </p:nvPr>
        </p:nvSpPr>
        <p:spPr/>
        <p:txBody>
          <a:bodyPr/>
          <a:lstStyle/>
          <a:p>
            <a:fld id="{73F54096-6185-B544-91E2-0F8943FB863C}" type="datetimeFigureOut">
              <a:rPr lang="it-IT" smtClean="0"/>
              <a:t>14/12/22</a:t>
            </a:fld>
            <a:endParaRPr lang="it-IT"/>
          </a:p>
        </p:txBody>
      </p:sp>
      <p:sp>
        <p:nvSpPr>
          <p:cNvPr id="6" name="Segnaposto piè di pagina 5">
            <a:extLst>
              <a:ext uri="{FF2B5EF4-FFF2-40B4-BE49-F238E27FC236}">
                <a16:creationId xmlns:a16="http://schemas.microsoft.com/office/drawing/2014/main" id="{51D8255B-7CB9-59E4-9F85-EBCFB9577D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3404D5C-80DA-89CD-D6B6-3381609E90EE}"/>
              </a:ext>
            </a:extLst>
          </p:cNvPr>
          <p:cNvSpPr>
            <a:spLocks noGrp="1"/>
          </p:cNvSpPr>
          <p:nvPr>
            <p:ph type="sldNum" sz="quarter" idx="12"/>
          </p:nvPr>
        </p:nvSpPr>
        <p:spPr/>
        <p:txBody>
          <a:bodyPr/>
          <a:lstStyle/>
          <a:p>
            <a:fld id="{F8123355-4D2D-C342-81DF-F24FEC3C9547}" type="slidenum">
              <a:rPr lang="it-IT" smtClean="0"/>
              <a:t>‹N›</a:t>
            </a:fld>
            <a:endParaRPr lang="it-IT"/>
          </a:p>
        </p:txBody>
      </p:sp>
    </p:spTree>
    <p:extLst>
      <p:ext uri="{BB962C8B-B14F-4D97-AF65-F5344CB8AC3E}">
        <p14:creationId xmlns:p14="http://schemas.microsoft.com/office/powerpoint/2010/main" val="201693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CD18330-96CE-82AE-E278-9DDCAD06A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B22570E-D567-E1CA-B685-76EC47FB1D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A8EF04-5010-ED3B-9DE5-98A9F92B7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54096-6185-B544-91E2-0F8943FB863C}" type="datetimeFigureOut">
              <a:rPr lang="it-IT" smtClean="0"/>
              <a:t>14/12/22</a:t>
            </a:fld>
            <a:endParaRPr lang="it-IT"/>
          </a:p>
        </p:txBody>
      </p:sp>
      <p:sp>
        <p:nvSpPr>
          <p:cNvPr id="5" name="Segnaposto piè di pagina 4">
            <a:extLst>
              <a:ext uri="{FF2B5EF4-FFF2-40B4-BE49-F238E27FC236}">
                <a16:creationId xmlns:a16="http://schemas.microsoft.com/office/drawing/2014/main" id="{42C3632B-34A7-3042-7130-E69D7E8FA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71FAFFA-E22E-1621-43F1-F052A2075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23355-4D2D-C342-81DF-F24FEC3C9547}" type="slidenum">
              <a:rPr lang="it-IT" smtClean="0"/>
              <a:t>‹N›</a:t>
            </a:fld>
            <a:endParaRPr lang="it-IT"/>
          </a:p>
        </p:txBody>
      </p:sp>
    </p:spTree>
    <p:extLst>
      <p:ext uri="{BB962C8B-B14F-4D97-AF65-F5344CB8AC3E}">
        <p14:creationId xmlns:p14="http://schemas.microsoft.com/office/powerpoint/2010/main" val="265010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chiesadimilano.it/pgfom/giovani/la-tappa-intermedia-il-gemellaggio-le-giornate-nelle-diocesi-83283.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pgvercelli.it/gmg-lisbona-2023/"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giovani.chiesacattolica.it/wp-content/uploads/sites/33/2022/11/16/VERSO-LISBONA-scheda-n-0-stampa-pag-singole.pdf"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giovani.chiesacattolica.it/wp-content/uploads/sites/33/2022/11/16/VERSO-LISBONA-scheda-n-2-stampa-pag-singole.pdf" TargetMode="External"/><Relationship Id="rId4" Type="http://schemas.openxmlformats.org/officeDocument/2006/relationships/hyperlink" Target="https://giovani.chiesacattolica.it/wp-content/uploads/sites/33/2022/11/16/VERSO-LISBONA-scheda-n-1-stampa-pag-singole.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giovani.chiesacattolica.it/gmg-lisbona-2023/"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giovani.chiesacattolica.it/category/lisbona-2023/sussidi-lisbona-202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6281353" y="4377069"/>
            <a:ext cx="5655882" cy="1887806"/>
          </a:xfrm>
          <a:prstGeom prst="rect">
            <a:avLst/>
          </a:prstGeom>
        </p:spPr>
      </p:pic>
      <p:pic>
        <p:nvPicPr>
          <p:cNvPr id="10" name="Immagine 9">
            <a:extLst>
              <a:ext uri="{FF2B5EF4-FFF2-40B4-BE49-F238E27FC236}">
                <a16:creationId xmlns:a16="http://schemas.microsoft.com/office/drawing/2014/main" id="{1DB4A702-F10B-5F19-1C7A-28963A4ED52C}"/>
              </a:ext>
            </a:extLst>
          </p:cNvPr>
          <p:cNvPicPr>
            <a:picLocks noChangeAspect="1"/>
          </p:cNvPicPr>
          <p:nvPr/>
        </p:nvPicPr>
        <p:blipFill>
          <a:blip r:embed="rId3"/>
          <a:stretch>
            <a:fillRect/>
          </a:stretch>
        </p:blipFill>
        <p:spPr>
          <a:xfrm>
            <a:off x="300302" y="188087"/>
            <a:ext cx="5266714" cy="6858000"/>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4"/>
          <a:stretch>
            <a:fillRect/>
          </a:stretch>
        </p:blipFill>
        <p:spPr>
          <a:xfrm>
            <a:off x="6281353" y="756979"/>
            <a:ext cx="5610345" cy="2860108"/>
          </a:xfrm>
          <a:prstGeom prst="rect">
            <a:avLst/>
          </a:prstGeom>
        </p:spPr>
      </p:pic>
    </p:spTree>
    <p:extLst>
      <p:ext uri="{BB962C8B-B14F-4D97-AF65-F5344CB8AC3E}">
        <p14:creationId xmlns:p14="http://schemas.microsoft.com/office/powerpoint/2010/main" val="1939250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630194" y="387005"/>
            <a:ext cx="5708821" cy="461665"/>
          </a:xfrm>
          <a:prstGeom prst="rect">
            <a:avLst/>
          </a:prstGeom>
          <a:noFill/>
        </p:spPr>
        <p:txBody>
          <a:bodyPr wrap="square" rtlCol="0">
            <a:spAutoFit/>
          </a:bodyPr>
          <a:lstStyle/>
          <a:p>
            <a:r>
              <a:rPr lang="it-IT" sz="2400" b="1" dirty="0">
                <a:solidFill>
                  <a:srgbClr val="C00000"/>
                </a:solidFill>
                <a:latin typeface="Accordance" pitchFamily="2" charset="-79"/>
                <a:ea typeface="Accordance" pitchFamily="2" charset="-79"/>
                <a:cs typeface="Accordance" pitchFamily="2" charset="-79"/>
              </a:rPr>
              <a:t>Le «Giornate nelle diocesi»: i gemellaggi</a:t>
            </a:r>
          </a:p>
        </p:txBody>
      </p:sp>
      <p:sp>
        <p:nvSpPr>
          <p:cNvPr id="3" name="CasellaDiTesto 2">
            <a:extLst>
              <a:ext uri="{FF2B5EF4-FFF2-40B4-BE49-F238E27FC236}">
                <a16:creationId xmlns:a16="http://schemas.microsoft.com/office/drawing/2014/main" id="{96B0FCE1-C061-75B8-6E3C-6AC2D13834D5}"/>
              </a:ext>
            </a:extLst>
          </p:cNvPr>
          <p:cNvSpPr txBox="1"/>
          <p:nvPr/>
        </p:nvSpPr>
        <p:spPr>
          <a:xfrm>
            <a:off x="630194" y="1334531"/>
            <a:ext cx="10700952" cy="1015663"/>
          </a:xfrm>
          <a:prstGeom prst="rect">
            <a:avLst/>
          </a:prstGeom>
          <a:noFill/>
        </p:spPr>
        <p:txBody>
          <a:bodyPr wrap="square" rtlCol="0">
            <a:spAutoFit/>
          </a:bodyPr>
          <a:lstStyle/>
          <a:p>
            <a:pPr algn="just"/>
            <a:r>
              <a:rPr lang="it-IT" sz="2000" b="1" i="0" u="none" strike="noStrike" dirty="0">
                <a:solidFill>
                  <a:srgbClr val="2B78C7"/>
                </a:solidFill>
                <a:effectLst/>
                <a:latin typeface="inherit"/>
                <a:hlinkClick r:id="rId4"/>
              </a:rPr>
              <a:t>- Le “Giornate nelle diocesi” (gemellaggi)</a:t>
            </a:r>
            <a:r>
              <a:rPr lang="it-IT" sz="2000" b="1" i="0" u="none" strike="noStrike" dirty="0">
                <a:solidFill>
                  <a:srgbClr val="1A1A1A"/>
                </a:solidFill>
                <a:effectLst/>
                <a:latin typeface="Noto Sans" panose="020B0502040504020204" pitchFamily="34" charset="0"/>
              </a:rPr>
              <a:t> precedono la settimana della GMG e prevedono l’ospitalità dei giovani di tutto il mondo nelle comunità parrocchiali delle varie diocesi del Paese ospitante</a:t>
            </a:r>
            <a:r>
              <a:rPr lang="it-IT" sz="2000" b="0" i="0" u="none" strike="noStrike" dirty="0">
                <a:solidFill>
                  <a:srgbClr val="1A1A1A"/>
                </a:solidFill>
                <a:effectLst/>
                <a:latin typeface="Noto Sans" panose="020B0502040504020204" pitchFamily="34" charset="0"/>
              </a:rPr>
              <a:t> e, in alcuni casi, nelle diocesi dei paesi limitrofi.</a:t>
            </a:r>
            <a:endParaRPr lang="it-IT" sz="2000" dirty="0"/>
          </a:p>
        </p:txBody>
      </p:sp>
      <p:sp>
        <p:nvSpPr>
          <p:cNvPr id="4" name="CasellaDiTesto 3">
            <a:extLst>
              <a:ext uri="{FF2B5EF4-FFF2-40B4-BE49-F238E27FC236}">
                <a16:creationId xmlns:a16="http://schemas.microsoft.com/office/drawing/2014/main" id="{120EB838-DC8F-89BD-E26F-C3F0A581321B}"/>
              </a:ext>
            </a:extLst>
          </p:cNvPr>
          <p:cNvSpPr txBox="1"/>
          <p:nvPr/>
        </p:nvSpPr>
        <p:spPr>
          <a:xfrm>
            <a:off x="630194" y="2836055"/>
            <a:ext cx="10602098" cy="1015663"/>
          </a:xfrm>
          <a:prstGeom prst="rect">
            <a:avLst/>
          </a:prstGeom>
          <a:noFill/>
        </p:spPr>
        <p:txBody>
          <a:bodyPr wrap="square" rtlCol="0">
            <a:spAutoFit/>
          </a:bodyPr>
          <a:lstStyle/>
          <a:p>
            <a:pPr algn="just"/>
            <a:r>
              <a:rPr lang="it-IT" sz="2000" b="0" i="0" u="none" strike="noStrike" dirty="0">
                <a:solidFill>
                  <a:srgbClr val="1A1A1A"/>
                </a:solidFill>
                <a:effectLst/>
                <a:latin typeface="Noto Sans" panose="020B0502040504020204" pitchFamily="34" charset="0"/>
              </a:rPr>
              <a:t>- Durante questi giorni i partecipanti possono conoscere meglio la regione ospitante, la Chiesa locale e le sue caratteristiche; e come avviene anche nella settimana della GMG, soggiornano in strutture pubbliche o parrocchiali o in famiglia.</a:t>
            </a:r>
            <a:endParaRPr lang="it-IT" sz="2000" dirty="0"/>
          </a:p>
        </p:txBody>
      </p:sp>
      <p:sp>
        <p:nvSpPr>
          <p:cNvPr id="5" name="CasellaDiTesto 4">
            <a:extLst>
              <a:ext uri="{FF2B5EF4-FFF2-40B4-BE49-F238E27FC236}">
                <a16:creationId xmlns:a16="http://schemas.microsoft.com/office/drawing/2014/main" id="{034DB1D5-6037-BA20-D911-E342E579AFB2}"/>
              </a:ext>
            </a:extLst>
          </p:cNvPr>
          <p:cNvSpPr txBox="1"/>
          <p:nvPr/>
        </p:nvSpPr>
        <p:spPr>
          <a:xfrm>
            <a:off x="630195" y="4525066"/>
            <a:ext cx="10700951" cy="707886"/>
          </a:xfrm>
          <a:prstGeom prst="rect">
            <a:avLst/>
          </a:prstGeom>
          <a:noFill/>
        </p:spPr>
        <p:txBody>
          <a:bodyPr wrap="square" rtlCol="0">
            <a:spAutoFit/>
          </a:bodyPr>
          <a:lstStyle/>
          <a:p>
            <a:r>
              <a:rPr lang="it-IT" sz="2000" b="0" i="0" u="none" strike="noStrike" dirty="0">
                <a:solidFill>
                  <a:srgbClr val="1A1A1A"/>
                </a:solidFill>
                <a:effectLst/>
                <a:latin typeface="Noto Sans" panose="020B0502040504020204" pitchFamily="34" charset="0"/>
              </a:rPr>
              <a:t>- Le “Giornate nelle diocesi” per la GMG di Lisbona 2023 si svolgeranno da nord a sud del Portogallo, isole comprese, dal 26 al 31 luglio 2023.</a:t>
            </a:r>
            <a:endParaRPr lang="it-IT" sz="2000" dirty="0"/>
          </a:p>
        </p:txBody>
      </p:sp>
    </p:spTree>
    <p:extLst>
      <p:ext uri="{BB962C8B-B14F-4D97-AF65-F5344CB8AC3E}">
        <p14:creationId xmlns:p14="http://schemas.microsoft.com/office/powerpoint/2010/main" val="1563716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2"/>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7FB29C32-067D-D7FA-13FB-8AF183181CC8}"/>
              </a:ext>
            </a:extLst>
          </p:cNvPr>
          <p:cNvSpPr txBox="1"/>
          <p:nvPr/>
        </p:nvSpPr>
        <p:spPr>
          <a:xfrm>
            <a:off x="481914" y="329082"/>
            <a:ext cx="9700054" cy="1015663"/>
          </a:xfrm>
          <a:prstGeom prst="rect">
            <a:avLst/>
          </a:prstGeom>
          <a:noFill/>
        </p:spPr>
        <p:txBody>
          <a:bodyPr wrap="square" rtlCol="0">
            <a:spAutoFit/>
          </a:bodyPr>
          <a:lstStyle/>
          <a:p>
            <a:pPr algn="ctr"/>
            <a:r>
              <a:rPr lang="it-IT" sz="2200" b="1" dirty="0">
                <a:solidFill>
                  <a:srgbClr val="C00000"/>
                </a:solidFill>
                <a:latin typeface="Accordance" pitchFamily="2" charset="-79"/>
                <a:ea typeface="Accordance" pitchFamily="2" charset="-79"/>
                <a:cs typeface="Accordance" pitchFamily="2" charset="-79"/>
              </a:rPr>
              <a:t>Le diocesi di Piemonte e Valle d’Aosta faranno il gemellaggio con la diocesi di </a:t>
            </a:r>
            <a:r>
              <a:rPr lang="it-IT" sz="3600" b="1" dirty="0">
                <a:solidFill>
                  <a:srgbClr val="C00000"/>
                </a:solidFill>
                <a:latin typeface="Accordance" pitchFamily="2" charset="-79"/>
                <a:ea typeface="Accordance" pitchFamily="2" charset="-79"/>
                <a:cs typeface="Accordance" pitchFamily="2" charset="-79"/>
              </a:rPr>
              <a:t>COIMBRA</a:t>
            </a:r>
          </a:p>
        </p:txBody>
      </p:sp>
      <p:pic>
        <p:nvPicPr>
          <p:cNvPr id="3" name="Immagine 2">
            <a:extLst>
              <a:ext uri="{FF2B5EF4-FFF2-40B4-BE49-F238E27FC236}">
                <a16:creationId xmlns:a16="http://schemas.microsoft.com/office/drawing/2014/main" id="{4CFD39D2-188B-4B04-C2A8-9EA6B2009405}"/>
              </a:ext>
            </a:extLst>
          </p:cNvPr>
          <p:cNvPicPr>
            <a:picLocks noChangeAspect="1"/>
          </p:cNvPicPr>
          <p:nvPr/>
        </p:nvPicPr>
        <p:blipFill>
          <a:blip r:embed="rId3"/>
          <a:stretch>
            <a:fillRect/>
          </a:stretch>
        </p:blipFill>
        <p:spPr>
          <a:xfrm>
            <a:off x="1804087" y="1523192"/>
            <a:ext cx="7055708" cy="4795661"/>
          </a:xfrm>
          <a:prstGeom prst="rect">
            <a:avLst/>
          </a:prstGeom>
        </p:spPr>
      </p:pic>
    </p:spTree>
    <p:extLst>
      <p:ext uri="{BB962C8B-B14F-4D97-AF65-F5344CB8AC3E}">
        <p14:creationId xmlns:p14="http://schemas.microsoft.com/office/powerpoint/2010/main" val="193793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9D91C31-E4D7-2461-521E-2BF570164F41}"/>
              </a:ext>
            </a:extLst>
          </p:cNvPr>
          <p:cNvPicPr>
            <a:picLocks noChangeAspect="1"/>
          </p:cNvPicPr>
          <p:nvPr/>
        </p:nvPicPr>
        <p:blipFill>
          <a:blip r:embed="rId2"/>
          <a:stretch>
            <a:fillRect/>
          </a:stretch>
        </p:blipFill>
        <p:spPr>
          <a:xfrm>
            <a:off x="453179" y="234778"/>
            <a:ext cx="5395688" cy="3194222"/>
          </a:xfrm>
          <a:prstGeom prst="rect">
            <a:avLst/>
          </a:prstGeom>
        </p:spPr>
      </p:pic>
      <p:pic>
        <p:nvPicPr>
          <p:cNvPr id="4" name="Immagine 3">
            <a:extLst>
              <a:ext uri="{FF2B5EF4-FFF2-40B4-BE49-F238E27FC236}">
                <a16:creationId xmlns:a16="http://schemas.microsoft.com/office/drawing/2014/main" id="{C01E107C-C148-B5E7-945C-FA44F883CF3D}"/>
              </a:ext>
            </a:extLst>
          </p:cNvPr>
          <p:cNvPicPr>
            <a:picLocks noChangeAspect="1"/>
          </p:cNvPicPr>
          <p:nvPr/>
        </p:nvPicPr>
        <p:blipFill>
          <a:blip r:embed="rId3"/>
          <a:stretch>
            <a:fillRect/>
          </a:stretch>
        </p:blipFill>
        <p:spPr>
          <a:xfrm flipH="1">
            <a:off x="453179" y="3552568"/>
            <a:ext cx="5395688" cy="3194222"/>
          </a:xfrm>
          <a:prstGeom prst="rect">
            <a:avLst/>
          </a:prstGeom>
        </p:spPr>
      </p:pic>
      <p:pic>
        <p:nvPicPr>
          <p:cNvPr id="5" name="Immagine 4">
            <a:extLst>
              <a:ext uri="{FF2B5EF4-FFF2-40B4-BE49-F238E27FC236}">
                <a16:creationId xmlns:a16="http://schemas.microsoft.com/office/drawing/2014/main" id="{D3ACF05B-6808-5B62-A769-FAA9D6A68D9B}"/>
              </a:ext>
            </a:extLst>
          </p:cNvPr>
          <p:cNvPicPr>
            <a:picLocks noChangeAspect="1"/>
          </p:cNvPicPr>
          <p:nvPr/>
        </p:nvPicPr>
        <p:blipFill>
          <a:blip r:embed="rId4"/>
          <a:stretch>
            <a:fillRect/>
          </a:stretch>
        </p:blipFill>
        <p:spPr>
          <a:xfrm>
            <a:off x="6248683" y="234778"/>
            <a:ext cx="5045294" cy="6512012"/>
          </a:xfrm>
          <a:prstGeom prst="rect">
            <a:avLst/>
          </a:prstGeom>
        </p:spPr>
      </p:pic>
    </p:spTree>
    <p:extLst>
      <p:ext uri="{BB962C8B-B14F-4D97-AF65-F5344CB8AC3E}">
        <p14:creationId xmlns:p14="http://schemas.microsoft.com/office/powerpoint/2010/main" val="2127189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4447826" y="5758247"/>
            <a:ext cx="2702528" cy="902043"/>
          </a:xfrm>
          <a:prstGeom prst="rect">
            <a:avLst/>
          </a:prstGeom>
        </p:spPr>
      </p:pic>
      <p:sp>
        <p:nvSpPr>
          <p:cNvPr id="2" name="CasellaDiTesto 1">
            <a:extLst>
              <a:ext uri="{FF2B5EF4-FFF2-40B4-BE49-F238E27FC236}">
                <a16:creationId xmlns:a16="http://schemas.microsoft.com/office/drawing/2014/main" id="{1AA76772-F96A-929B-D3DC-E2FEDC954BE2}"/>
              </a:ext>
            </a:extLst>
          </p:cNvPr>
          <p:cNvSpPr txBox="1"/>
          <p:nvPr/>
        </p:nvSpPr>
        <p:spPr>
          <a:xfrm>
            <a:off x="3414236" y="411719"/>
            <a:ext cx="4769708" cy="461665"/>
          </a:xfrm>
          <a:prstGeom prst="rect">
            <a:avLst/>
          </a:prstGeom>
          <a:noFill/>
        </p:spPr>
        <p:txBody>
          <a:bodyPr wrap="square" rtlCol="0">
            <a:spAutoFit/>
          </a:bodyPr>
          <a:lstStyle/>
          <a:p>
            <a:pPr algn="ctr"/>
            <a:r>
              <a:rPr lang="it-IT" sz="2400" b="1" dirty="0">
                <a:solidFill>
                  <a:srgbClr val="C00000"/>
                </a:solidFill>
                <a:latin typeface="Accordance" pitchFamily="2" charset="-79"/>
                <a:ea typeface="Accordance" pitchFamily="2" charset="-79"/>
                <a:cs typeface="Accordance" pitchFamily="2" charset="-79"/>
              </a:rPr>
              <a:t>Il logo della GMG di Lisbona 2023</a:t>
            </a:r>
          </a:p>
        </p:txBody>
      </p:sp>
      <p:pic>
        <p:nvPicPr>
          <p:cNvPr id="3" name="Immagine 2">
            <a:extLst>
              <a:ext uri="{FF2B5EF4-FFF2-40B4-BE49-F238E27FC236}">
                <a16:creationId xmlns:a16="http://schemas.microsoft.com/office/drawing/2014/main" id="{405AA439-842D-A98C-F2FC-4BB5C1F9B692}"/>
              </a:ext>
            </a:extLst>
          </p:cNvPr>
          <p:cNvPicPr>
            <a:picLocks noChangeAspect="1"/>
          </p:cNvPicPr>
          <p:nvPr/>
        </p:nvPicPr>
        <p:blipFill>
          <a:blip r:embed="rId3"/>
          <a:stretch>
            <a:fillRect/>
          </a:stretch>
        </p:blipFill>
        <p:spPr>
          <a:xfrm>
            <a:off x="3259090" y="1410815"/>
            <a:ext cx="5080000" cy="3810000"/>
          </a:xfrm>
          <a:prstGeom prst="rect">
            <a:avLst/>
          </a:prstGeom>
        </p:spPr>
      </p:pic>
    </p:spTree>
    <p:extLst>
      <p:ext uri="{BB962C8B-B14F-4D97-AF65-F5344CB8AC3E}">
        <p14:creationId xmlns:p14="http://schemas.microsoft.com/office/powerpoint/2010/main" val="2268403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F0533A8-D589-D2BE-2DC5-B41703AE9D15}"/>
              </a:ext>
            </a:extLst>
          </p:cNvPr>
          <p:cNvPicPr>
            <a:picLocks noChangeAspect="1"/>
          </p:cNvPicPr>
          <p:nvPr/>
        </p:nvPicPr>
        <p:blipFill>
          <a:blip r:embed="rId2"/>
          <a:stretch>
            <a:fillRect/>
          </a:stretch>
        </p:blipFill>
        <p:spPr>
          <a:xfrm>
            <a:off x="711371" y="563776"/>
            <a:ext cx="6350407" cy="2865223"/>
          </a:xfrm>
          <a:prstGeom prst="rect">
            <a:avLst/>
          </a:prstGeom>
        </p:spPr>
      </p:pic>
      <p:pic>
        <p:nvPicPr>
          <p:cNvPr id="10" name="Immagine 9">
            <a:extLst>
              <a:ext uri="{FF2B5EF4-FFF2-40B4-BE49-F238E27FC236}">
                <a16:creationId xmlns:a16="http://schemas.microsoft.com/office/drawing/2014/main" id="{A337B043-8694-C79F-C25C-439079F4C49B}"/>
              </a:ext>
            </a:extLst>
          </p:cNvPr>
          <p:cNvPicPr>
            <a:picLocks noChangeAspect="1"/>
          </p:cNvPicPr>
          <p:nvPr/>
        </p:nvPicPr>
        <p:blipFill>
          <a:blip r:embed="rId3"/>
          <a:stretch>
            <a:fillRect/>
          </a:stretch>
        </p:blipFill>
        <p:spPr>
          <a:xfrm>
            <a:off x="3886574" y="3934768"/>
            <a:ext cx="7878205" cy="2466031"/>
          </a:xfrm>
          <a:prstGeom prst="rect">
            <a:avLst/>
          </a:prstGeom>
        </p:spPr>
      </p:pic>
    </p:spTree>
    <p:extLst>
      <p:ext uri="{BB962C8B-B14F-4D97-AF65-F5344CB8AC3E}">
        <p14:creationId xmlns:p14="http://schemas.microsoft.com/office/powerpoint/2010/main" val="915288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F898DBF-0D35-3AEA-6BAE-7F744B9CE4FB}"/>
              </a:ext>
            </a:extLst>
          </p:cNvPr>
          <p:cNvPicPr>
            <a:picLocks noChangeAspect="1"/>
          </p:cNvPicPr>
          <p:nvPr/>
        </p:nvPicPr>
        <p:blipFill>
          <a:blip r:embed="rId2"/>
          <a:stretch>
            <a:fillRect/>
          </a:stretch>
        </p:blipFill>
        <p:spPr>
          <a:xfrm>
            <a:off x="662116" y="552792"/>
            <a:ext cx="3057268" cy="3955037"/>
          </a:xfrm>
          <a:prstGeom prst="rect">
            <a:avLst/>
          </a:prstGeom>
        </p:spPr>
      </p:pic>
      <p:pic>
        <p:nvPicPr>
          <p:cNvPr id="14" name="Immagine 13">
            <a:extLst>
              <a:ext uri="{FF2B5EF4-FFF2-40B4-BE49-F238E27FC236}">
                <a16:creationId xmlns:a16="http://schemas.microsoft.com/office/drawing/2014/main" id="{9E6E9FE9-4769-DD3B-46D0-577B6E6B64C6}"/>
              </a:ext>
            </a:extLst>
          </p:cNvPr>
          <p:cNvPicPr>
            <a:picLocks noChangeAspect="1"/>
          </p:cNvPicPr>
          <p:nvPr/>
        </p:nvPicPr>
        <p:blipFill>
          <a:blip r:embed="rId3"/>
          <a:stretch>
            <a:fillRect/>
          </a:stretch>
        </p:blipFill>
        <p:spPr>
          <a:xfrm>
            <a:off x="3344217" y="3114073"/>
            <a:ext cx="7885453" cy="3336153"/>
          </a:xfrm>
          <a:prstGeom prst="rect">
            <a:avLst/>
          </a:prstGeom>
        </p:spPr>
      </p:pic>
    </p:spTree>
    <p:extLst>
      <p:ext uri="{BB962C8B-B14F-4D97-AF65-F5344CB8AC3E}">
        <p14:creationId xmlns:p14="http://schemas.microsoft.com/office/powerpoint/2010/main" val="4254719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187E15C-C505-6789-07FE-C0350E14061E}"/>
              </a:ext>
            </a:extLst>
          </p:cNvPr>
          <p:cNvPicPr>
            <a:picLocks noChangeAspect="1"/>
          </p:cNvPicPr>
          <p:nvPr/>
        </p:nvPicPr>
        <p:blipFill>
          <a:blip r:embed="rId2"/>
          <a:stretch>
            <a:fillRect/>
          </a:stretch>
        </p:blipFill>
        <p:spPr>
          <a:xfrm>
            <a:off x="188955" y="1082587"/>
            <a:ext cx="11622969" cy="5132861"/>
          </a:xfrm>
          <a:prstGeom prst="rect">
            <a:avLst/>
          </a:prstGeom>
        </p:spPr>
      </p:pic>
    </p:spTree>
    <p:extLst>
      <p:ext uri="{BB962C8B-B14F-4D97-AF65-F5344CB8AC3E}">
        <p14:creationId xmlns:p14="http://schemas.microsoft.com/office/powerpoint/2010/main" val="1908792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8E7F98A-DD3B-AE67-85BB-DE3A03DBE2D7}"/>
              </a:ext>
            </a:extLst>
          </p:cNvPr>
          <p:cNvPicPr>
            <a:picLocks noChangeAspect="1"/>
          </p:cNvPicPr>
          <p:nvPr/>
        </p:nvPicPr>
        <p:blipFill>
          <a:blip r:embed="rId2"/>
          <a:stretch>
            <a:fillRect/>
          </a:stretch>
        </p:blipFill>
        <p:spPr>
          <a:xfrm>
            <a:off x="889685" y="260792"/>
            <a:ext cx="9915121" cy="6336415"/>
          </a:xfrm>
          <a:prstGeom prst="rect">
            <a:avLst/>
          </a:prstGeom>
        </p:spPr>
      </p:pic>
    </p:spTree>
    <p:extLst>
      <p:ext uri="{BB962C8B-B14F-4D97-AF65-F5344CB8AC3E}">
        <p14:creationId xmlns:p14="http://schemas.microsoft.com/office/powerpoint/2010/main" val="391476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4520513" y="642552"/>
            <a:ext cx="3150973"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IL MOTTO</a:t>
            </a:r>
          </a:p>
        </p:txBody>
      </p:sp>
      <p:pic>
        <p:nvPicPr>
          <p:cNvPr id="8" name="Immagine 7">
            <a:extLst>
              <a:ext uri="{FF2B5EF4-FFF2-40B4-BE49-F238E27FC236}">
                <a16:creationId xmlns:a16="http://schemas.microsoft.com/office/drawing/2014/main" id="{CBE0D61A-F5D0-A194-C31E-0A7B38E1F645}"/>
              </a:ext>
            </a:extLst>
          </p:cNvPr>
          <p:cNvPicPr>
            <a:picLocks noChangeAspect="1"/>
          </p:cNvPicPr>
          <p:nvPr/>
        </p:nvPicPr>
        <p:blipFill>
          <a:blip r:embed="rId4"/>
          <a:stretch>
            <a:fillRect/>
          </a:stretch>
        </p:blipFill>
        <p:spPr>
          <a:xfrm>
            <a:off x="0" y="2209114"/>
            <a:ext cx="11845737" cy="1467232"/>
          </a:xfrm>
          <a:prstGeom prst="rect">
            <a:avLst/>
          </a:prstGeom>
        </p:spPr>
      </p:pic>
      <p:sp>
        <p:nvSpPr>
          <p:cNvPr id="10" name="CasellaDiTesto 9">
            <a:extLst>
              <a:ext uri="{FF2B5EF4-FFF2-40B4-BE49-F238E27FC236}">
                <a16:creationId xmlns:a16="http://schemas.microsoft.com/office/drawing/2014/main" id="{20D4031A-AF70-711F-0ED5-9CEDADEF1489}"/>
              </a:ext>
            </a:extLst>
          </p:cNvPr>
          <p:cNvSpPr txBox="1"/>
          <p:nvPr/>
        </p:nvSpPr>
        <p:spPr>
          <a:xfrm>
            <a:off x="756011" y="3685999"/>
            <a:ext cx="10107827" cy="1815882"/>
          </a:xfrm>
          <a:prstGeom prst="rect">
            <a:avLst/>
          </a:prstGeom>
          <a:noFill/>
        </p:spPr>
        <p:txBody>
          <a:bodyPr wrap="square" rtlCol="0">
            <a:spAutoFit/>
          </a:bodyPr>
          <a:lstStyle/>
          <a:p>
            <a:pPr algn="just"/>
            <a:r>
              <a:rPr lang="it-IT" sz="2800" i="0" u="none" strike="noStrike" dirty="0">
                <a:solidFill>
                  <a:srgbClr val="616161"/>
                </a:solidFill>
                <a:effectLst/>
                <a:latin typeface="Accordance" pitchFamily="2" charset="-79"/>
                <a:ea typeface="Accordance" pitchFamily="2" charset="-79"/>
                <a:cs typeface="Accordance" pitchFamily="2" charset="-79"/>
              </a:rPr>
              <a:t>È l’invito ai giovani ad “alzarsi”, a correre per vivere la chiamata del Signore e diffondere la buona notizia, come fece Maria dopo aver pronunciato il suo “Eccomi”. Il verbo “alzarsi” nel testo originale di Luca ha anche il significato di “risorgere”, “risvegliarsi alla vita”.</a:t>
            </a:r>
            <a:endParaRPr lang="it-IT" sz="2800" dirty="0">
              <a:latin typeface="Accordance" pitchFamily="2" charset="-79"/>
              <a:ea typeface="Accordance" pitchFamily="2" charset="-79"/>
              <a:cs typeface="Accordance" pitchFamily="2" charset="-79"/>
            </a:endParaRPr>
          </a:p>
        </p:txBody>
      </p:sp>
    </p:spTree>
    <p:extLst>
      <p:ext uri="{BB962C8B-B14F-4D97-AF65-F5344CB8AC3E}">
        <p14:creationId xmlns:p14="http://schemas.microsoft.com/office/powerpoint/2010/main" val="2253466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2"/>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213805" y="263895"/>
            <a:ext cx="7325223"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LA PREGHIERA UFFICIALE</a:t>
            </a:r>
          </a:p>
        </p:txBody>
      </p:sp>
      <p:sp>
        <p:nvSpPr>
          <p:cNvPr id="10" name="CasellaDiTesto 9">
            <a:extLst>
              <a:ext uri="{FF2B5EF4-FFF2-40B4-BE49-F238E27FC236}">
                <a16:creationId xmlns:a16="http://schemas.microsoft.com/office/drawing/2014/main" id="{20D4031A-AF70-711F-0ED5-9CEDADEF1489}"/>
              </a:ext>
            </a:extLst>
          </p:cNvPr>
          <p:cNvSpPr txBox="1"/>
          <p:nvPr/>
        </p:nvSpPr>
        <p:spPr>
          <a:xfrm>
            <a:off x="242637" y="1124915"/>
            <a:ext cx="9304638" cy="5909310"/>
          </a:xfrm>
          <a:prstGeom prst="rect">
            <a:avLst/>
          </a:prstGeom>
          <a:noFill/>
        </p:spPr>
        <p:txBody>
          <a:bodyPr wrap="square" rtlCol="0">
            <a:spAutoFit/>
          </a:bodyPr>
          <a:lstStyle/>
          <a:p>
            <a:pPr algn="l"/>
            <a:r>
              <a:rPr lang="it-IT" b="0" i="0" u="none" strike="noStrike" dirty="0">
                <a:solidFill>
                  <a:srgbClr val="666667"/>
                </a:solidFill>
                <a:effectLst/>
                <a:latin typeface="Open Sans" panose="020B0606030504020204" pitchFamily="34" charset="0"/>
              </a:rPr>
              <a:t>Vergine della Visitazione,</a:t>
            </a:r>
          </a:p>
          <a:p>
            <a:pPr algn="l"/>
            <a:r>
              <a:rPr lang="it-IT" b="0" i="0" u="none" strike="noStrike" dirty="0">
                <a:solidFill>
                  <a:srgbClr val="666667"/>
                </a:solidFill>
                <a:effectLst/>
                <a:latin typeface="Open Sans" panose="020B0606030504020204" pitchFamily="34" charset="0"/>
              </a:rPr>
              <a:t>che di fretta sei salita verso la montagna per incontrare Elisabetta,</a:t>
            </a:r>
          </a:p>
          <a:p>
            <a:pPr algn="l"/>
            <a:r>
              <a:rPr lang="it-IT" b="0" i="0" u="none" strike="noStrike" dirty="0">
                <a:solidFill>
                  <a:srgbClr val="666667"/>
                </a:solidFill>
                <a:effectLst/>
                <a:latin typeface="Open Sans" panose="020B0606030504020204" pitchFamily="34" charset="0"/>
              </a:rPr>
              <a:t>mettici in cammino all'incontro con tutti coloro che ci attendono</a:t>
            </a:r>
          </a:p>
          <a:p>
            <a:pPr algn="l"/>
            <a:r>
              <a:rPr lang="it-IT" b="0" i="0" u="none" strike="noStrike" dirty="0">
                <a:solidFill>
                  <a:srgbClr val="666667"/>
                </a:solidFill>
                <a:effectLst/>
                <a:latin typeface="Open Sans" panose="020B0606030504020204" pitchFamily="34" charset="0"/>
              </a:rPr>
              <a:t>per portar loro il Vangelo vivente:</a:t>
            </a:r>
          </a:p>
          <a:p>
            <a:pPr algn="l"/>
            <a:r>
              <a:rPr lang="it-IT" b="0" i="0" u="none" strike="noStrike" dirty="0">
                <a:solidFill>
                  <a:srgbClr val="666667"/>
                </a:solidFill>
                <a:effectLst/>
                <a:latin typeface="Open Sans" panose="020B0606030504020204" pitchFamily="34" charset="0"/>
              </a:rPr>
              <a:t>Gesù Cristo, tuo Figlio e nostro Signore!</a:t>
            </a:r>
          </a:p>
          <a:p>
            <a:pPr algn="l"/>
            <a:r>
              <a:rPr lang="it-IT" b="0" i="0" u="none" strike="noStrike" dirty="0">
                <a:solidFill>
                  <a:srgbClr val="666667"/>
                </a:solidFill>
                <a:effectLst/>
                <a:latin typeface="Open Sans" panose="020B0606030504020204" pitchFamily="34" charset="0"/>
              </a:rPr>
              <a:t>Andremo in fretta, senza distrazioni o ritardi,</a:t>
            </a:r>
          </a:p>
          <a:p>
            <a:pPr algn="l"/>
            <a:r>
              <a:rPr lang="it-IT" b="0" i="0" u="none" strike="noStrike" dirty="0">
                <a:solidFill>
                  <a:srgbClr val="666667"/>
                </a:solidFill>
                <a:effectLst/>
                <a:latin typeface="Open Sans" panose="020B0606030504020204" pitchFamily="34" charset="0"/>
              </a:rPr>
              <a:t>ma con prontezza e gioia.</a:t>
            </a:r>
          </a:p>
          <a:p>
            <a:pPr algn="l"/>
            <a:r>
              <a:rPr lang="it-IT" b="0" i="0" u="none" strike="noStrike" dirty="0">
                <a:solidFill>
                  <a:srgbClr val="666667"/>
                </a:solidFill>
                <a:effectLst/>
                <a:latin typeface="Open Sans" panose="020B0606030504020204" pitchFamily="34" charset="0"/>
              </a:rPr>
              <a:t>Andremo serenamente, perché chi porta Cristo porta la pace,</a:t>
            </a:r>
          </a:p>
          <a:p>
            <a:pPr algn="l"/>
            <a:r>
              <a:rPr lang="it-IT" b="0" i="0" u="none" strike="noStrike" dirty="0">
                <a:solidFill>
                  <a:srgbClr val="666667"/>
                </a:solidFill>
                <a:effectLst/>
                <a:latin typeface="Open Sans" panose="020B0606030504020204" pitchFamily="34" charset="0"/>
              </a:rPr>
              <a:t>e "fare il bene" è il migliore "star bene".</a:t>
            </a:r>
          </a:p>
          <a:p>
            <a:pPr algn="l"/>
            <a:r>
              <a:rPr lang="it-IT" b="0" i="0" u="none" strike="noStrike" dirty="0">
                <a:solidFill>
                  <a:srgbClr val="666667"/>
                </a:solidFill>
                <a:effectLst/>
                <a:latin typeface="Open Sans" panose="020B0606030504020204" pitchFamily="34" charset="0"/>
              </a:rPr>
              <a:t>Vergine della Visitazione,</a:t>
            </a:r>
          </a:p>
          <a:p>
            <a:pPr algn="l"/>
            <a:r>
              <a:rPr lang="it-IT" b="0" i="0" u="none" strike="noStrike" dirty="0">
                <a:solidFill>
                  <a:srgbClr val="666667"/>
                </a:solidFill>
                <a:effectLst/>
                <a:latin typeface="Open Sans" panose="020B0606030504020204" pitchFamily="34" charset="0"/>
              </a:rPr>
              <a:t>ispirati a Te, questa Giornata Mondiale della Gioventù</a:t>
            </a:r>
          </a:p>
          <a:p>
            <a:pPr algn="l"/>
            <a:r>
              <a:rPr lang="it-IT" b="0" i="0" u="none" strike="noStrike" dirty="0">
                <a:solidFill>
                  <a:srgbClr val="666667"/>
                </a:solidFill>
                <a:effectLst/>
                <a:latin typeface="Open Sans" panose="020B0606030504020204" pitchFamily="34" charset="0"/>
              </a:rPr>
              <a:t>sarà una mutua celebrazione di Cristo che noi poteremo, come lo è stato per Te.</a:t>
            </a:r>
          </a:p>
          <a:p>
            <a:pPr algn="l"/>
            <a:r>
              <a:rPr lang="it-IT" b="0" i="0" u="none" strike="noStrike" dirty="0">
                <a:solidFill>
                  <a:srgbClr val="666667"/>
                </a:solidFill>
                <a:effectLst/>
                <a:latin typeface="Open Sans" panose="020B0606030504020204" pitchFamily="34" charset="0"/>
              </a:rPr>
              <a:t>Fa' che possa diventare un'occasione di testimonianza e condivisione,</a:t>
            </a:r>
          </a:p>
          <a:p>
            <a:pPr algn="l"/>
            <a:r>
              <a:rPr lang="it-IT" b="0" i="0" u="none" strike="noStrike" dirty="0">
                <a:solidFill>
                  <a:srgbClr val="666667"/>
                </a:solidFill>
                <a:effectLst/>
                <a:latin typeface="Open Sans" panose="020B0606030504020204" pitchFamily="34" charset="0"/>
              </a:rPr>
              <a:t>fraternità e gratitudine,</a:t>
            </a:r>
          </a:p>
          <a:p>
            <a:pPr algn="l"/>
            <a:r>
              <a:rPr lang="it-IT" b="0" i="0" u="none" strike="noStrike" dirty="0">
                <a:solidFill>
                  <a:srgbClr val="666667"/>
                </a:solidFill>
                <a:effectLst/>
                <a:latin typeface="Open Sans" panose="020B0606030504020204" pitchFamily="34" charset="0"/>
              </a:rPr>
              <a:t>cercando ognuno l'altro che vive in attesa.</a:t>
            </a:r>
          </a:p>
          <a:p>
            <a:pPr algn="l"/>
            <a:r>
              <a:rPr lang="it-IT" b="0" i="0" u="none" strike="noStrike" dirty="0">
                <a:solidFill>
                  <a:srgbClr val="666667"/>
                </a:solidFill>
                <a:effectLst/>
                <a:latin typeface="Open Sans" panose="020B0606030504020204" pitchFamily="34" charset="0"/>
              </a:rPr>
              <a:t>Con Te proseguiremo questo cammino di incontro,</a:t>
            </a:r>
          </a:p>
          <a:p>
            <a:pPr algn="l"/>
            <a:r>
              <a:rPr lang="it-IT" b="0" i="0" u="none" strike="noStrike" dirty="0">
                <a:solidFill>
                  <a:srgbClr val="666667"/>
                </a:solidFill>
                <a:effectLst/>
                <a:latin typeface="Open Sans" panose="020B0606030504020204" pitchFamily="34" charset="0"/>
              </a:rPr>
              <a:t>affinché anche il nostro mondo possa ritrovarsi</a:t>
            </a:r>
          </a:p>
          <a:p>
            <a:pPr algn="l"/>
            <a:r>
              <a:rPr lang="it-IT" b="0" i="0" u="none" strike="noStrike" dirty="0">
                <a:solidFill>
                  <a:srgbClr val="666667"/>
                </a:solidFill>
                <a:effectLst/>
                <a:latin typeface="Open Sans" panose="020B0606030504020204" pitchFamily="34" charset="0"/>
              </a:rPr>
              <a:t>nella fraternità, nella giustizia e nella pace.</a:t>
            </a:r>
          </a:p>
          <a:p>
            <a:pPr algn="l"/>
            <a:r>
              <a:rPr lang="it-IT" b="0" i="0" u="none" strike="noStrike" dirty="0">
                <a:solidFill>
                  <a:srgbClr val="666667"/>
                </a:solidFill>
                <a:effectLst/>
                <a:latin typeface="Open Sans" panose="020B0606030504020204" pitchFamily="34" charset="0"/>
              </a:rPr>
              <a:t>Aiutaci, Vergine della Visitazione,</a:t>
            </a:r>
          </a:p>
          <a:p>
            <a:pPr algn="l"/>
            <a:r>
              <a:rPr lang="it-IT" b="0" i="0" u="none" strike="noStrike" dirty="0">
                <a:solidFill>
                  <a:srgbClr val="666667"/>
                </a:solidFill>
                <a:effectLst/>
                <a:latin typeface="Open Sans" panose="020B0606030504020204" pitchFamily="34" charset="0"/>
              </a:rPr>
              <a:t>a portare Cristo a tutti, obbedendo al Padre, nell'amore dello Spirito!</a:t>
            </a:r>
          </a:p>
          <a:p>
            <a:pPr algn="just"/>
            <a:endParaRPr lang="it-IT" dirty="0">
              <a:latin typeface="Accordance" pitchFamily="2" charset="-79"/>
              <a:ea typeface="Accordance" pitchFamily="2" charset="-79"/>
              <a:cs typeface="Accordance" pitchFamily="2" charset="-79"/>
            </a:endParaRPr>
          </a:p>
        </p:txBody>
      </p:sp>
    </p:spTree>
    <p:extLst>
      <p:ext uri="{BB962C8B-B14F-4D97-AF65-F5344CB8AC3E}">
        <p14:creationId xmlns:p14="http://schemas.microsoft.com/office/powerpoint/2010/main" val="3451832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84195915-B852-EAEC-A159-05D81DAD3E78}"/>
              </a:ext>
            </a:extLst>
          </p:cNvPr>
          <p:cNvSpPr txBox="1"/>
          <p:nvPr/>
        </p:nvSpPr>
        <p:spPr>
          <a:xfrm>
            <a:off x="395413" y="454540"/>
            <a:ext cx="6969213" cy="461665"/>
          </a:xfrm>
          <a:prstGeom prst="rect">
            <a:avLst/>
          </a:prstGeom>
          <a:noFill/>
        </p:spPr>
        <p:txBody>
          <a:bodyPr wrap="square" rtlCol="0">
            <a:spAutoFit/>
          </a:bodyPr>
          <a:lstStyle/>
          <a:p>
            <a:r>
              <a:rPr lang="it-IT" sz="2400" b="1" dirty="0">
                <a:solidFill>
                  <a:srgbClr val="C00000"/>
                </a:solidFill>
                <a:latin typeface="Accordance" pitchFamily="2" charset="-79"/>
                <a:ea typeface="Accordance" pitchFamily="2" charset="-79"/>
                <a:cs typeface="Accordance" pitchFamily="2" charset="-79"/>
              </a:rPr>
              <a:t>La Giornata Mondiale della Gioventù: che cos’è?</a:t>
            </a:r>
          </a:p>
        </p:txBody>
      </p:sp>
      <p:sp>
        <p:nvSpPr>
          <p:cNvPr id="3" name="CasellaDiTesto 2">
            <a:extLst>
              <a:ext uri="{FF2B5EF4-FFF2-40B4-BE49-F238E27FC236}">
                <a16:creationId xmlns:a16="http://schemas.microsoft.com/office/drawing/2014/main" id="{38A3DA74-A809-A851-9E05-2DF3CF4E3AA2}"/>
              </a:ext>
            </a:extLst>
          </p:cNvPr>
          <p:cNvSpPr txBox="1"/>
          <p:nvPr/>
        </p:nvSpPr>
        <p:spPr>
          <a:xfrm>
            <a:off x="395413" y="1536099"/>
            <a:ext cx="7994825" cy="369332"/>
          </a:xfrm>
          <a:prstGeom prst="rect">
            <a:avLst/>
          </a:prstGeom>
          <a:noFill/>
        </p:spPr>
        <p:txBody>
          <a:bodyPr wrap="square" rtlCol="0">
            <a:spAutoFit/>
          </a:bodyPr>
          <a:lstStyle/>
          <a:p>
            <a:r>
              <a:rPr lang="it-IT" b="1" i="0" u="none" strike="noStrike" dirty="0">
                <a:solidFill>
                  <a:srgbClr val="1A1A1A"/>
                </a:solidFill>
                <a:effectLst/>
                <a:latin typeface="Noto Sans" panose="020B0604020202020204" pitchFamily="34" charset="0"/>
              </a:rPr>
              <a:t>- È l’incontro dei giovani provenienti da tutto il mondo con il Papa</a:t>
            </a:r>
            <a:r>
              <a:rPr lang="it-IT" b="0" i="0" u="none" strike="noStrike" dirty="0">
                <a:solidFill>
                  <a:srgbClr val="1A1A1A"/>
                </a:solidFill>
                <a:effectLst/>
                <a:latin typeface="Noto Sans" panose="020B0604020202020204" pitchFamily="34" charset="0"/>
              </a:rPr>
              <a:t>.</a:t>
            </a:r>
            <a:endParaRPr lang="it-IT" dirty="0"/>
          </a:p>
        </p:txBody>
      </p:sp>
      <p:sp>
        <p:nvSpPr>
          <p:cNvPr id="4" name="CasellaDiTesto 3">
            <a:extLst>
              <a:ext uri="{FF2B5EF4-FFF2-40B4-BE49-F238E27FC236}">
                <a16:creationId xmlns:a16="http://schemas.microsoft.com/office/drawing/2014/main" id="{8356B747-1753-1348-2C80-3CD142E92ABC}"/>
              </a:ext>
            </a:extLst>
          </p:cNvPr>
          <p:cNvSpPr txBox="1"/>
          <p:nvPr/>
        </p:nvSpPr>
        <p:spPr>
          <a:xfrm>
            <a:off x="395413" y="2395235"/>
            <a:ext cx="9242857" cy="646331"/>
          </a:xfrm>
          <a:prstGeom prst="rect">
            <a:avLst/>
          </a:prstGeom>
          <a:noFill/>
        </p:spPr>
        <p:txBody>
          <a:bodyPr wrap="square" rtlCol="0">
            <a:spAutoFit/>
          </a:bodyPr>
          <a:lstStyle/>
          <a:p>
            <a:pPr algn="just"/>
            <a:r>
              <a:rPr lang="it-IT" b="1" i="0" u="none" strike="noStrike" dirty="0">
                <a:solidFill>
                  <a:srgbClr val="1A1A1A"/>
                </a:solidFill>
                <a:effectLst/>
                <a:latin typeface="Noto Sans" panose="020B0502040504020204" pitchFamily="34" charset="0"/>
              </a:rPr>
              <a:t>- È anche pellegrinaggio, celebrazione della gioventù, espressione della Chiesa universale e momento intenso di evangelizzazione per il mondo giovanile. </a:t>
            </a:r>
            <a:endParaRPr lang="it-IT" b="1" dirty="0"/>
          </a:p>
        </p:txBody>
      </p:sp>
      <p:sp>
        <p:nvSpPr>
          <p:cNvPr id="5" name="CasellaDiTesto 4">
            <a:extLst>
              <a:ext uri="{FF2B5EF4-FFF2-40B4-BE49-F238E27FC236}">
                <a16:creationId xmlns:a16="http://schemas.microsoft.com/office/drawing/2014/main" id="{2BB48801-B060-C7DF-F0CD-DB761FEE75EC}"/>
              </a:ext>
            </a:extLst>
          </p:cNvPr>
          <p:cNvSpPr txBox="1"/>
          <p:nvPr/>
        </p:nvSpPr>
        <p:spPr>
          <a:xfrm>
            <a:off x="475732" y="3580884"/>
            <a:ext cx="9082217" cy="646331"/>
          </a:xfrm>
          <a:prstGeom prst="rect">
            <a:avLst/>
          </a:prstGeom>
          <a:noFill/>
        </p:spPr>
        <p:txBody>
          <a:bodyPr wrap="square" rtlCol="0">
            <a:spAutoFit/>
          </a:bodyPr>
          <a:lstStyle/>
          <a:p>
            <a:r>
              <a:rPr lang="it-IT" b="1" dirty="0"/>
              <a:t>- </a:t>
            </a:r>
            <a:r>
              <a:rPr lang="it-IT" b="1" i="0" u="none" strike="noStrike" dirty="0">
                <a:solidFill>
                  <a:srgbClr val="1A1A1A"/>
                </a:solidFill>
                <a:effectLst/>
                <a:latin typeface="Noto Sans" panose="020B0502040504020204" pitchFamily="34" charset="0"/>
              </a:rPr>
              <a:t>Nonostante la sua identità cattolica sia ben evidente, la GMG apre le sue porte a tutti, non importa quanto vicini o lontani dalla Chiesa essi siano.</a:t>
            </a:r>
            <a:endParaRPr lang="it-IT" b="1" dirty="0"/>
          </a:p>
        </p:txBody>
      </p:sp>
      <p:sp>
        <p:nvSpPr>
          <p:cNvPr id="6" name="CasellaDiTesto 5">
            <a:extLst>
              <a:ext uri="{FF2B5EF4-FFF2-40B4-BE49-F238E27FC236}">
                <a16:creationId xmlns:a16="http://schemas.microsoft.com/office/drawing/2014/main" id="{2109ACE0-DF5A-6F54-09C4-253F3E02FC79}"/>
              </a:ext>
            </a:extLst>
          </p:cNvPr>
          <p:cNvSpPr txBox="1"/>
          <p:nvPr/>
        </p:nvSpPr>
        <p:spPr>
          <a:xfrm>
            <a:off x="475732" y="4659096"/>
            <a:ext cx="11502463" cy="923330"/>
          </a:xfrm>
          <a:prstGeom prst="rect">
            <a:avLst/>
          </a:prstGeom>
          <a:noFill/>
        </p:spPr>
        <p:txBody>
          <a:bodyPr wrap="square" rtlCol="0">
            <a:spAutoFit/>
          </a:bodyPr>
          <a:lstStyle/>
          <a:p>
            <a:pPr algn="just"/>
            <a:r>
              <a:rPr lang="it-IT" b="1" dirty="0"/>
              <a:t>- </a:t>
            </a:r>
            <a:r>
              <a:rPr lang="it-IT" b="1" dirty="0">
                <a:solidFill>
                  <a:srgbClr val="1A1A1A"/>
                </a:solidFill>
                <a:latin typeface="Noto Sans" panose="020B0502040504020204" pitchFamily="34" charset="0"/>
              </a:rPr>
              <a:t>S</a:t>
            </a:r>
            <a:r>
              <a:rPr lang="it-IT" b="1" i="0" u="none" strike="noStrike" dirty="0">
                <a:solidFill>
                  <a:srgbClr val="1A1A1A"/>
                </a:solidFill>
                <a:effectLst/>
                <a:latin typeface="Noto Sans" panose="020B0502040504020204" pitchFamily="34" charset="0"/>
              </a:rPr>
              <a:t>i celebra ogni due/tre anni come raduno internazionale in una città scelta dal Papa, alla sua presenza. Riunisce centinaia di migliaia di giovani per celebrare la loro fede e il senso di appartenenza alla Chiesa.</a:t>
            </a:r>
            <a:endParaRPr lang="it-IT" b="1" dirty="0"/>
          </a:p>
        </p:txBody>
      </p:sp>
    </p:spTree>
    <p:extLst>
      <p:ext uri="{BB962C8B-B14F-4D97-AF65-F5344CB8AC3E}">
        <p14:creationId xmlns:p14="http://schemas.microsoft.com/office/powerpoint/2010/main" val="1442555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6"/>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213805" y="263895"/>
            <a:ext cx="7325223"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L’INNO UFFICIALE</a:t>
            </a:r>
          </a:p>
        </p:txBody>
      </p:sp>
      <p:pic>
        <p:nvPicPr>
          <p:cNvPr id="4" name="Inno Ufficiale della  GMG di Lisbona 2023 🤩 con traduzione in italiano.">
            <a:hlinkClick r:id="" action="ppaction://media"/>
            <a:extLst>
              <a:ext uri="{FF2B5EF4-FFF2-40B4-BE49-F238E27FC236}">
                <a16:creationId xmlns:a16="http://schemas.microsoft.com/office/drawing/2014/main" id="{9C82206B-144D-7C2E-20E2-EA01F56E5AE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14455" y="1539217"/>
            <a:ext cx="5863740" cy="3295779"/>
          </a:xfrm>
          <a:prstGeom prst="rect">
            <a:avLst/>
          </a:prstGeom>
        </p:spPr>
      </p:pic>
      <p:pic>
        <p:nvPicPr>
          <p:cNvPr id="5" name="Inno GMG 2023 (Testo)">
            <a:hlinkClick r:id="" action="ppaction://media"/>
            <a:extLst>
              <a:ext uri="{FF2B5EF4-FFF2-40B4-BE49-F238E27FC236}">
                <a16:creationId xmlns:a16="http://schemas.microsoft.com/office/drawing/2014/main" id="{7FB6F5CC-5C10-5035-8177-66A752E2C82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03617" y="1539217"/>
            <a:ext cx="5863740" cy="3295779"/>
          </a:xfrm>
          <a:prstGeom prst="rect">
            <a:avLst/>
          </a:prstGeom>
        </p:spPr>
      </p:pic>
      <p:sp>
        <p:nvSpPr>
          <p:cNvPr id="7" name="CasellaDiTesto 6">
            <a:extLst>
              <a:ext uri="{FF2B5EF4-FFF2-40B4-BE49-F238E27FC236}">
                <a16:creationId xmlns:a16="http://schemas.microsoft.com/office/drawing/2014/main" id="{65885F44-2BA4-FC68-5013-E3055340F44E}"/>
              </a:ext>
            </a:extLst>
          </p:cNvPr>
          <p:cNvSpPr txBox="1"/>
          <p:nvPr/>
        </p:nvSpPr>
        <p:spPr>
          <a:xfrm>
            <a:off x="1228273" y="5402432"/>
            <a:ext cx="3924495" cy="954107"/>
          </a:xfrm>
          <a:prstGeom prst="rect">
            <a:avLst/>
          </a:prstGeom>
          <a:noFill/>
        </p:spPr>
        <p:txBody>
          <a:bodyPr wrap="square" rtlCol="0">
            <a:spAutoFit/>
          </a:bodyPr>
          <a:lstStyle/>
          <a:p>
            <a:pPr algn="ctr"/>
            <a:r>
              <a:rPr lang="it-IT" sz="2800" b="1" dirty="0">
                <a:solidFill>
                  <a:srgbClr val="C00000"/>
                </a:solidFill>
                <a:latin typeface="Accordance" pitchFamily="2" charset="-79"/>
                <a:ea typeface="Accordance" pitchFamily="2" charset="-79"/>
                <a:cs typeface="Accordance" pitchFamily="2" charset="-79"/>
              </a:rPr>
              <a:t>VIDEO UFFICIALE</a:t>
            </a:r>
          </a:p>
          <a:p>
            <a:pPr algn="ctr"/>
            <a:r>
              <a:rPr lang="it-IT" sz="2800" b="1" dirty="0">
                <a:solidFill>
                  <a:srgbClr val="C00000"/>
                </a:solidFill>
                <a:latin typeface="Accordance" pitchFamily="2" charset="-79"/>
                <a:ea typeface="Accordance" pitchFamily="2" charset="-79"/>
                <a:cs typeface="Accordance" pitchFamily="2" charset="-79"/>
              </a:rPr>
              <a:t>Versione internazionale</a:t>
            </a:r>
          </a:p>
        </p:txBody>
      </p:sp>
      <p:sp>
        <p:nvSpPr>
          <p:cNvPr id="8" name="CasellaDiTesto 7">
            <a:extLst>
              <a:ext uri="{FF2B5EF4-FFF2-40B4-BE49-F238E27FC236}">
                <a16:creationId xmlns:a16="http://schemas.microsoft.com/office/drawing/2014/main" id="{E1744359-2A2F-6AA4-DC36-6EE66AC09F7F}"/>
              </a:ext>
            </a:extLst>
          </p:cNvPr>
          <p:cNvSpPr txBox="1"/>
          <p:nvPr/>
        </p:nvSpPr>
        <p:spPr>
          <a:xfrm>
            <a:off x="6721613" y="5404961"/>
            <a:ext cx="4649424" cy="523220"/>
          </a:xfrm>
          <a:prstGeom prst="rect">
            <a:avLst/>
          </a:prstGeom>
          <a:noFill/>
        </p:spPr>
        <p:txBody>
          <a:bodyPr wrap="square" rtlCol="0">
            <a:spAutoFit/>
          </a:bodyPr>
          <a:lstStyle/>
          <a:p>
            <a:r>
              <a:rPr lang="it-IT" sz="2800" b="1" dirty="0">
                <a:solidFill>
                  <a:srgbClr val="C00000"/>
                </a:solidFill>
                <a:latin typeface="Accordance" pitchFamily="2" charset="-79"/>
                <a:ea typeface="Accordance" pitchFamily="2" charset="-79"/>
                <a:cs typeface="Accordance" pitchFamily="2" charset="-79"/>
              </a:rPr>
              <a:t>Con testo tradotto in italiano</a:t>
            </a:r>
          </a:p>
        </p:txBody>
      </p:sp>
    </p:spTree>
    <p:extLst>
      <p:ext uri="{BB962C8B-B14F-4D97-AF65-F5344CB8AC3E}">
        <p14:creationId xmlns:p14="http://schemas.microsoft.com/office/powerpoint/2010/main" val="227380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2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7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578708" y="313694"/>
            <a:ext cx="5204254"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A chi è proposta:</a:t>
            </a:r>
          </a:p>
        </p:txBody>
      </p:sp>
      <p:sp>
        <p:nvSpPr>
          <p:cNvPr id="3" name="CasellaDiTesto 2">
            <a:extLst>
              <a:ext uri="{FF2B5EF4-FFF2-40B4-BE49-F238E27FC236}">
                <a16:creationId xmlns:a16="http://schemas.microsoft.com/office/drawing/2014/main" id="{FFD3B9ED-6C43-48A0-0C85-5A9EEA82EF6D}"/>
              </a:ext>
            </a:extLst>
          </p:cNvPr>
          <p:cNvSpPr txBox="1"/>
          <p:nvPr/>
        </p:nvSpPr>
        <p:spPr>
          <a:xfrm>
            <a:off x="479854" y="1322174"/>
            <a:ext cx="10097530" cy="1200329"/>
          </a:xfrm>
          <a:prstGeom prst="rect">
            <a:avLst/>
          </a:prstGeom>
          <a:noFill/>
        </p:spPr>
        <p:txBody>
          <a:bodyPr wrap="square" rtlCol="0">
            <a:spAutoFit/>
          </a:bodyPr>
          <a:lstStyle/>
          <a:p>
            <a:r>
              <a:rPr lang="it-IT" sz="2400" b="1" dirty="0">
                <a:latin typeface="Accordance" pitchFamily="2" charset="-79"/>
                <a:ea typeface="Accordance" pitchFamily="2" charset="-79"/>
                <a:cs typeface="Accordance" pitchFamily="2" charset="-79"/>
              </a:rPr>
              <a:t>- Ai giovani dai 14 ai 30 anni.</a:t>
            </a:r>
          </a:p>
          <a:p>
            <a:endParaRPr lang="it-IT" sz="2400" b="1" dirty="0">
              <a:latin typeface="Accordance" pitchFamily="2" charset="-79"/>
              <a:ea typeface="Accordance" pitchFamily="2" charset="-79"/>
              <a:cs typeface="Accordance" pitchFamily="2" charset="-79"/>
            </a:endParaRPr>
          </a:p>
          <a:p>
            <a:r>
              <a:rPr lang="it-IT" sz="2400" b="1" dirty="0">
                <a:latin typeface="Accordance" pitchFamily="2" charset="-79"/>
                <a:ea typeface="Accordance" pitchFamily="2" charset="-79"/>
                <a:cs typeface="Accordance" pitchFamily="2" charset="-79"/>
              </a:rPr>
              <a:t>- Chi è di età superiore ai 30 anni può partecipare come accompagnatore.</a:t>
            </a:r>
          </a:p>
        </p:txBody>
      </p:sp>
      <p:sp>
        <p:nvSpPr>
          <p:cNvPr id="4" name="CasellaDiTesto 3">
            <a:extLst>
              <a:ext uri="{FF2B5EF4-FFF2-40B4-BE49-F238E27FC236}">
                <a16:creationId xmlns:a16="http://schemas.microsoft.com/office/drawing/2014/main" id="{1F81C0AA-5729-FAEB-B1BE-19DB49B312E4}"/>
              </a:ext>
            </a:extLst>
          </p:cNvPr>
          <p:cNvSpPr txBox="1"/>
          <p:nvPr/>
        </p:nvSpPr>
        <p:spPr>
          <a:xfrm>
            <a:off x="479854" y="3952791"/>
            <a:ext cx="10097530" cy="461665"/>
          </a:xfrm>
          <a:prstGeom prst="rect">
            <a:avLst/>
          </a:prstGeom>
          <a:noFill/>
        </p:spPr>
        <p:txBody>
          <a:bodyPr wrap="square" rtlCol="0">
            <a:spAutoFit/>
          </a:bodyPr>
          <a:lstStyle/>
          <a:p>
            <a:r>
              <a:rPr lang="it-IT" sz="2400" b="1" dirty="0">
                <a:latin typeface="Accordance" pitchFamily="2" charset="-79"/>
                <a:ea typeface="Accordance" pitchFamily="2" charset="-79"/>
                <a:cs typeface="Accordance" pitchFamily="2" charset="-79"/>
              </a:rPr>
              <a:t>- Tutti i viaggi verranno fatti tramite Bus che partirà da Vercelli.</a:t>
            </a:r>
          </a:p>
        </p:txBody>
      </p:sp>
      <p:sp>
        <p:nvSpPr>
          <p:cNvPr id="5" name="CasellaDiTesto 4">
            <a:extLst>
              <a:ext uri="{FF2B5EF4-FFF2-40B4-BE49-F238E27FC236}">
                <a16:creationId xmlns:a16="http://schemas.microsoft.com/office/drawing/2014/main" id="{4368A256-C6B3-2573-33A9-5A556E2DD93F}"/>
              </a:ext>
            </a:extLst>
          </p:cNvPr>
          <p:cNvSpPr txBox="1"/>
          <p:nvPr/>
        </p:nvSpPr>
        <p:spPr>
          <a:xfrm>
            <a:off x="578708" y="3121795"/>
            <a:ext cx="5204254"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Mezzi di trasporto:</a:t>
            </a:r>
          </a:p>
        </p:txBody>
      </p:sp>
    </p:spTree>
    <p:extLst>
      <p:ext uri="{BB962C8B-B14F-4D97-AF65-F5344CB8AC3E}">
        <p14:creationId xmlns:p14="http://schemas.microsoft.com/office/powerpoint/2010/main" val="31154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578708" y="313694"/>
            <a:ext cx="6674708"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Cosa faremo:</a:t>
            </a:r>
          </a:p>
        </p:txBody>
      </p:sp>
      <p:sp>
        <p:nvSpPr>
          <p:cNvPr id="3" name="CasellaDiTesto 2">
            <a:extLst>
              <a:ext uri="{FF2B5EF4-FFF2-40B4-BE49-F238E27FC236}">
                <a16:creationId xmlns:a16="http://schemas.microsoft.com/office/drawing/2014/main" id="{FFD3B9ED-6C43-48A0-0C85-5A9EEA82EF6D}"/>
              </a:ext>
            </a:extLst>
          </p:cNvPr>
          <p:cNvSpPr txBox="1"/>
          <p:nvPr/>
        </p:nvSpPr>
        <p:spPr>
          <a:xfrm>
            <a:off x="578708" y="1413063"/>
            <a:ext cx="10097530" cy="4031873"/>
          </a:xfrm>
          <a:prstGeom prst="rect">
            <a:avLst/>
          </a:prstGeom>
          <a:noFill/>
        </p:spPr>
        <p:txBody>
          <a:bodyPr wrap="square" rtlCol="0">
            <a:spAutoFit/>
          </a:bodyPr>
          <a:lstStyle/>
          <a:p>
            <a:pPr algn="just" fontAlgn="base"/>
            <a:r>
              <a:rPr lang="it-IT" sz="3200" b="1" i="0" u="none" strike="noStrike" dirty="0">
                <a:solidFill>
                  <a:srgbClr val="616161"/>
                </a:solidFill>
                <a:effectLst/>
                <a:latin typeface="Accordance" pitchFamily="2" charset="-79"/>
                <a:ea typeface="Accordance" pitchFamily="2" charset="-79"/>
                <a:cs typeface="Accordance" pitchFamily="2" charset="-79"/>
              </a:rPr>
              <a:t>Vivremo la GMG in tutti i suoi momenti (dalla messa di apertura di martedì 1 agosto, le catechesi, gli spettacoli, la Via Crucis, la Veglia, fino alla messa conclusiva con il papa, domenica 6 agosto. A questo si aggiungerà l’esperienza del gemellaggio a Coimbra (</a:t>
            </a:r>
            <a:r>
              <a:rPr lang="it-IT" sz="3200" b="1" dirty="0">
                <a:solidFill>
                  <a:srgbClr val="616161"/>
                </a:solidFill>
                <a:latin typeface="Accordance" pitchFamily="2" charset="-79"/>
                <a:ea typeface="Accordance" pitchFamily="2" charset="-79"/>
                <a:cs typeface="Accordance" pitchFamily="2" charset="-79"/>
              </a:rPr>
              <a:t>per chi sceglierà questa opzione).</a:t>
            </a:r>
            <a:endParaRPr lang="it-IT" sz="3200" b="1" i="0" u="none" strike="noStrike" dirty="0">
              <a:solidFill>
                <a:srgbClr val="616161"/>
              </a:solidFill>
              <a:effectLst/>
              <a:latin typeface="Accordance" pitchFamily="2" charset="-79"/>
              <a:ea typeface="Accordance" pitchFamily="2" charset="-79"/>
              <a:cs typeface="Accordance" pitchFamily="2" charset="-79"/>
            </a:endParaRPr>
          </a:p>
          <a:p>
            <a:pPr algn="just"/>
            <a:br>
              <a:rPr lang="it-IT" sz="3200" b="1" dirty="0">
                <a:latin typeface="Accordance" pitchFamily="2" charset="-79"/>
                <a:ea typeface="Accordance" pitchFamily="2" charset="-79"/>
                <a:cs typeface="Accordance" pitchFamily="2" charset="-79"/>
              </a:rPr>
            </a:br>
            <a:endParaRPr lang="it-IT" sz="3200" b="1" dirty="0">
              <a:latin typeface="Accordance" pitchFamily="2" charset="-79"/>
              <a:ea typeface="Accordance" pitchFamily="2" charset="-79"/>
              <a:cs typeface="Accordance" pitchFamily="2" charset="-79"/>
            </a:endParaRPr>
          </a:p>
        </p:txBody>
      </p:sp>
    </p:spTree>
    <p:extLst>
      <p:ext uri="{BB962C8B-B14F-4D97-AF65-F5344CB8AC3E}">
        <p14:creationId xmlns:p14="http://schemas.microsoft.com/office/powerpoint/2010/main" val="722008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578708" y="313694"/>
            <a:ext cx="6674708"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Quando:</a:t>
            </a:r>
          </a:p>
        </p:txBody>
      </p:sp>
      <p:sp>
        <p:nvSpPr>
          <p:cNvPr id="3" name="CasellaDiTesto 2">
            <a:extLst>
              <a:ext uri="{FF2B5EF4-FFF2-40B4-BE49-F238E27FC236}">
                <a16:creationId xmlns:a16="http://schemas.microsoft.com/office/drawing/2014/main" id="{FFD3B9ED-6C43-48A0-0C85-5A9EEA82EF6D}"/>
              </a:ext>
            </a:extLst>
          </p:cNvPr>
          <p:cNvSpPr txBox="1"/>
          <p:nvPr/>
        </p:nvSpPr>
        <p:spPr>
          <a:xfrm>
            <a:off x="578708" y="1611926"/>
            <a:ext cx="10777151" cy="2062103"/>
          </a:xfrm>
          <a:prstGeom prst="rect">
            <a:avLst/>
          </a:prstGeom>
          <a:noFill/>
        </p:spPr>
        <p:txBody>
          <a:bodyPr wrap="square" rtlCol="0">
            <a:spAutoFit/>
          </a:bodyPr>
          <a:lstStyle/>
          <a:p>
            <a:pPr algn="just" fontAlgn="base"/>
            <a:r>
              <a:rPr lang="it-IT" sz="3200" b="1" i="0" u="none" strike="noStrike" dirty="0">
                <a:solidFill>
                  <a:srgbClr val="616161"/>
                </a:solidFill>
                <a:effectLst/>
                <a:latin typeface="Accordance" pitchFamily="2" charset="-79"/>
                <a:ea typeface="Accordance" pitchFamily="2" charset="-79"/>
                <a:cs typeface="Accordance" pitchFamily="2" charset="-79"/>
              </a:rPr>
              <a:t>- Con gemellaggio a Coimbra, dal 24 luglio all’8 agosto 2023</a:t>
            </a:r>
          </a:p>
          <a:p>
            <a:pPr algn="just" fontAlgn="base"/>
            <a:endParaRPr lang="it-IT" sz="3200" b="1" i="0" u="none" strike="noStrike" dirty="0">
              <a:solidFill>
                <a:srgbClr val="616161"/>
              </a:solidFill>
              <a:effectLst/>
              <a:latin typeface="Accordance" pitchFamily="2" charset="-79"/>
              <a:ea typeface="Accordance" pitchFamily="2" charset="-79"/>
              <a:cs typeface="Accordance" pitchFamily="2" charset="-79"/>
            </a:endParaRPr>
          </a:p>
          <a:p>
            <a:pPr algn="just"/>
            <a:br>
              <a:rPr lang="it-IT" sz="3200" b="1" dirty="0">
                <a:latin typeface="Accordance" pitchFamily="2" charset="-79"/>
                <a:ea typeface="Accordance" pitchFamily="2" charset="-79"/>
                <a:cs typeface="Accordance" pitchFamily="2" charset="-79"/>
              </a:rPr>
            </a:br>
            <a:endParaRPr lang="it-IT" sz="3200" b="1" dirty="0">
              <a:latin typeface="Accordance" pitchFamily="2" charset="-79"/>
              <a:ea typeface="Accordance" pitchFamily="2" charset="-79"/>
              <a:cs typeface="Accordance" pitchFamily="2" charset="-79"/>
            </a:endParaRPr>
          </a:p>
        </p:txBody>
      </p:sp>
      <p:sp>
        <p:nvSpPr>
          <p:cNvPr id="4" name="CasellaDiTesto 3">
            <a:extLst>
              <a:ext uri="{FF2B5EF4-FFF2-40B4-BE49-F238E27FC236}">
                <a16:creationId xmlns:a16="http://schemas.microsoft.com/office/drawing/2014/main" id="{B28CCB74-FE44-98FD-0137-C0720FD5D43B}"/>
              </a:ext>
            </a:extLst>
          </p:cNvPr>
          <p:cNvSpPr txBox="1"/>
          <p:nvPr/>
        </p:nvSpPr>
        <p:spPr>
          <a:xfrm>
            <a:off x="578708" y="2999004"/>
            <a:ext cx="10553276" cy="2062103"/>
          </a:xfrm>
          <a:prstGeom prst="rect">
            <a:avLst/>
          </a:prstGeom>
          <a:noFill/>
        </p:spPr>
        <p:txBody>
          <a:bodyPr wrap="square" rtlCol="0">
            <a:spAutoFit/>
          </a:bodyPr>
          <a:lstStyle/>
          <a:p>
            <a:pPr algn="just" fontAlgn="base"/>
            <a:r>
              <a:rPr lang="it-IT" sz="3200" b="1" i="0" u="none" strike="noStrike" dirty="0">
                <a:solidFill>
                  <a:srgbClr val="616161"/>
                </a:solidFill>
                <a:effectLst/>
                <a:latin typeface="Accordance" pitchFamily="2" charset="-79"/>
                <a:ea typeface="Accordance" pitchFamily="2" charset="-79"/>
                <a:cs typeface="Accordance" pitchFamily="2" charset="-79"/>
              </a:rPr>
              <a:t>- Solo Settimana a Lisbona, dal 31 luglio all’8 agosto 2023</a:t>
            </a:r>
          </a:p>
          <a:p>
            <a:pPr algn="just" fontAlgn="base"/>
            <a:endParaRPr lang="it-IT" sz="3200" b="1" i="0" u="none" strike="noStrike" dirty="0">
              <a:solidFill>
                <a:srgbClr val="616161"/>
              </a:solidFill>
              <a:effectLst/>
              <a:latin typeface="Accordance" pitchFamily="2" charset="-79"/>
              <a:ea typeface="Accordance" pitchFamily="2" charset="-79"/>
              <a:cs typeface="Accordance" pitchFamily="2" charset="-79"/>
            </a:endParaRPr>
          </a:p>
          <a:p>
            <a:pPr algn="just"/>
            <a:br>
              <a:rPr lang="it-IT" sz="3200" b="1" dirty="0">
                <a:latin typeface="Accordance" pitchFamily="2" charset="-79"/>
                <a:ea typeface="Accordance" pitchFamily="2" charset="-79"/>
                <a:cs typeface="Accordance" pitchFamily="2" charset="-79"/>
              </a:rPr>
            </a:br>
            <a:endParaRPr lang="it-IT" sz="3200" b="1" dirty="0">
              <a:latin typeface="Accordance" pitchFamily="2" charset="-79"/>
              <a:ea typeface="Accordance" pitchFamily="2" charset="-79"/>
              <a:cs typeface="Accordance" pitchFamily="2" charset="-79"/>
            </a:endParaRPr>
          </a:p>
        </p:txBody>
      </p:sp>
      <p:sp>
        <p:nvSpPr>
          <p:cNvPr id="5" name="CasellaDiTesto 4">
            <a:extLst>
              <a:ext uri="{FF2B5EF4-FFF2-40B4-BE49-F238E27FC236}">
                <a16:creationId xmlns:a16="http://schemas.microsoft.com/office/drawing/2014/main" id="{FF2B7B6A-F97F-FDE6-F60E-D5EA1D2EE0B2}"/>
              </a:ext>
            </a:extLst>
          </p:cNvPr>
          <p:cNvSpPr txBox="1"/>
          <p:nvPr/>
        </p:nvSpPr>
        <p:spPr>
          <a:xfrm>
            <a:off x="578708" y="4457667"/>
            <a:ext cx="10097530" cy="1569660"/>
          </a:xfrm>
          <a:prstGeom prst="rect">
            <a:avLst/>
          </a:prstGeom>
          <a:noFill/>
        </p:spPr>
        <p:txBody>
          <a:bodyPr wrap="square" rtlCol="0">
            <a:spAutoFit/>
          </a:bodyPr>
          <a:lstStyle/>
          <a:p>
            <a:pPr algn="just" fontAlgn="base"/>
            <a:r>
              <a:rPr lang="it-IT" sz="3200" b="1" i="0" u="none" strike="noStrike" dirty="0">
                <a:solidFill>
                  <a:srgbClr val="616161"/>
                </a:solidFill>
                <a:effectLst/>
                <a:latin typeface="Accordance" pitchFamily="2" charset="-79"/>
                <a:ea typeface="Accordance" pitchFamily="2" charset="-79"/>
                <a:cs typeface="Accordance" pitchFamily="2" charset="-79"/>
              </a:rPr>
              <a:t>- Solo week-end (senza viaggio) dal 4 al 6 agosto 2023</a:t>
            </a:r>
          </a:p>
          <a:p>
            <a:pPr algn="just"/>
            <a:br>
              <a:rPr lang="it-IT" sz="3200" b="1" dirty="0">
                <a:latin typeface="Accordance" pitchFamily="2" charset="-79"/>
                <a:ea typeface="Accordance" pitchFamily="2" charset="-79"/>
                <a:cs typeface="Accordance" pitchFamily="2" charset="-79"/>
              </a:rPr>
            </a:br>
            <a:endParaRPr lang="it-IT" sz="3200" b="1" dirty="0">
              <a:latin typeface="Accordance" pitchFamily="2" charset="-79"/>
              <a:ea typeface="Accordance" pitchFamily="2" charset="-79"/>
              <a:cs typeface="Accordance" pitchFamily="2" charset="-79"/>
            </a:endParaRPr>
          </a:p>
        </p:txBody>
      </p:sp>
    </p:spTree>
    <p:extLst>
      <p:ext uri="{BB962C8B-B14F-4D97-AF65-F5344CB8AC3E}">
        <p14:creationId xmlns:p14="http://schemas.microsoft.com/office/powerpoint/2010/main" val="4152341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3247767" y="313693"/>
            <a:ext cx="6674708"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Programma completo</a:t>
            </a:r>
          </a:p>
        </p:txBody>
      </p:sp>
      <p:sp>
        <p:nvSpPr>
          <p:cNvPr id="6" name="CasellaDiTesto 5">
            <a:extLst>
              <a:ext uri="{FF2B5EF4-FFF2-40B4-BE49-F238E27FC236}">
                <a16:creationId xmlns:a16="http://schemas.microsoft.com/office/drawing/2014/main" id="{451922E9-0687-6304-C014-EF192A0D8C73}"/>
              </a:ext>
            </a:extLst>
          </p:cNvPr>
          <p:cNvSpPr txBox="1"/>
          <p:nvPr/>
        </p:nvSpPr>
        <p:spPr>
          <a:xfrm>
            <a:off x="578708" y="1355670"/>
            <a:ext cx="11049000" cy="4154984"/>
          </a:xfrm>
          <a:prstGeom prst="rect">
            <a:avLst/>
          </a:prstGeom>
          <a:noFill/>
        </p:spPr>
        <p:txBody>
          <a:bodyPr wrap="square" rtlCol="0">
            <a:spAutoFit/>
          </a:bodyPr>
          <a:lstStyle/>
          <a:p>
            <a:pPr algn="l" fontAlgn="base"/>
            <a:r>
              <a:rPr lang="it-IT" sz="2400" b="1" i="0" u="none" strike="noStrike" dirty="0">
                <a:solidFill>
                  <a:srgbClr val="C00000"/>
                </a:solidFill>
                <a:effectLst/>
                <a:latin typeface="fira sans" panose="020F0502020204030204" pitchFamily="34" charset="0"/>
              </a:rPr>
              <a:t>Gemellaggio con la Diocesi di Coimbra</a:t>
            </a:r>
          </a:p>
          <a:p>
            <a:pPr algn="l" fontAlgn="base"/>
            <a:r>
              <a:rPr lang="it-IT" sz="2400" b="1" i="0" u="none" strike="noStrike" dirty="0">
                <a:solidFill>
                  <a:srgbClr val="C3512F"/>
                </a:solidFill>
                <a:effectLst/>
                <a:latin typeface="inherit"/>
              </a:rPr>
              <a:t>24-31 luglio 2023</a:t>
            </a:r>
            <a:endParaRPr lang="it-IT" sz="2400" b="0" i="0" u="none" strike="noStrike" dirty="0">
              <a:solidFill>
                <a:srgbClr val="666666"/>
              </a:solidFill>
              <a:effectLst/>
              <a:latin typeface="open sans" panose="020B0606030504020204" pitchFamily="34" charset="0"/>
            </a:endParaRPr>
          </a:p>
          <a:p>
            <a:pPr algn="l" fontAlgn="base">
              <a:buFont typeface="Arial" panose="020B0604020202020204" pitchFamily="34" charset="0"/>
              <a:buChar char="•"/>
            </a:pPr>
            <a:r>
              <a:rPr lang="it-IT" sz="2400" b="1" i="0" u="none" strike="noStrike" dirty="0">
                <a:solidFill>
                  <a:srgbClr val="666666"/>
                </a:solidFill>
                <a:effectLst/>
                <a:latin typeface="inherit"/>
              </a:rPr>
              <a:t>Lunedì 24 luglio </a:t>
            </a:r>
            <a:r>
              <a:rPr lang="it-IT" sz="2400" b="0" i="0" u="none" strike="noStrike" dirty="0">
                <a:solidFill>
                  <a:srgbClr val="666666"/>
                </a:solidFill>
                <a:effectLst/>
                <a:latin typeface="inherit"/>
              </a:rPr>
              <a:t>partenza in serata da Vercelli;</a:t>
            </a:r>
          </a:p>
          <a:p>
            <a:pPr algn="l" fontAlgn="base">
              <a:buFont typeface="Arial" panose="020B0604020202020204" pitchFamily="34" charset="0"/>
              <a:buChar char="•"/>
            </a:pPr>
            <a:r>
              <a:rPr lang="it-IT" sz="2400" b="1" i="0" u="none" strike="noStrike" dirty="0">
                <a:solidFill>
                  <a:srgbClr val="666666"/>
                </a:solidFill>
                <a:effectLst/>
                <a:latin typeface="inherit"/>
              </a:rPr>
              <a:t>Martedì 25 luglio </a:t>
            </a:r>
            <a:r>
              <a:rPr lang="it-IT" sz="2400" b="0" i="0" u="none" strike="noStrike" dirty="0">
                <a:solidFill>
                  <a:srgbClr val="666666"/>
                </a:solidFill>
                <a:effectLst/>
                <a:latin typeface="inherit"/>
              </a:rPr>
              <a:t>arrivo a </a:t>
            </a:r>
            <a:r>
              <a:rPr lang="it-IT" sz="2400" b="1" i="0" u="none" strike="noStrike" dirty="0">
                <a:solidFill>
                  <a:srgbClr val="C3512F"/>
                </a:solidFill>
                <a:effectLst/>
                <a:latin typeface="inherit"/>
              </a:rPr>
              <a:t>LOURDES</a:t>
            </a:r>
            <a:r>
              <a:rPr lang="it-IT" sz="2400" b="0" i="0" u="none" strike="noStrike" dirty="0">
                <a:solidFill>
                  <a:srgbClr val="666666"/>
                </a:solidFill>
                <a:effectLst/>
                <a:latin typeface="inherit"/>
              </a:rPr>
              <a:t> in prima mattinata. Sistemazione presso il Village </a:t>
            </a:r>
            <a:r>
              <a:rPr lang="it-IT" sz="2400" b="0" i="0" u="none" strike="noStrike" dirty="0" err="1">
                <a:solidFill>
                  <a:srgbClr val="666666"/>
                </a:solidFill>
                <a:effectLst/>
                <a:latin typeface="inherit"/>
              </a:rPr>
              <a:t>des</a:t>
            </a:r>
            <a:r>
              <a:rPr lang="it-IT" sz="2400" b="0" i="0" u="none" strike="noStrike" dirty="0">
                <a:solidFill>
                  <a:srgbClr val="666666"/>
                </a:solidFill>
                <a:effectLst/>
                <a:latin typeface="inherit"/>
              </a:rPr>
              <a:t> </a:t>
            </a:r>
            <a:r>
              <a:rPr lang="it-IT" sz="2400" b="0" i="0" u="none" strike="noStrike" dirty="0" err="1">
                <a:solidFill>
                  <a:srgbClr val="666666"/>
                </a:solidFill>
                <a:effectLst/>
                <a:latin typeface="inherit"/>
              </a:rPr>
              <a:t>Jeunes</a:t>
            </a:r>
            <a:r>
              <a:rPr lang="it-IT" sz="2400" b="0" i="0" u="none" strike="noStrike" dirty="0">
                <a:solidFill>
                  <a:srgbClr val="666666"/>
                </a:solidFill>
                <a:effectLst/>
                <a:latin typeface="inherit"/>
              </a:rPr>
              <a:t>. Giornata animata dal Santuario, con S. Messa alla Grotta, Processione eucaristica e </a:t>
            </a:r>
            <a:r>
              <a:rPr lang="it-IT" sz="2400" b="0" i="0" u="none" strike="noStrike" dirty="0" err="1">
                <a:solidFill>
                  <a:srgbClr val="666666"/>
                </a:solidFill>
                <a:effectLst/>
                <a:latin typeface="inherit"/>
              </a:rPr>
              <a:t>aux</a:t>
            </a:r>
            <a:r>
              <a:rPr lang="it-IT" sz="2400" b="0" i="0" u="none" strike="noStrike" dirty="0">
                <a:solidFill>
                  <a:srgbClr val="666666"/>
                </a:solidFill>
                <a:effectLst/>
                <a:latin typeface="inherit"/>
              </a:rPr>
              <a:t> </a:t>
            </a:r>
            <a:r>
              <a:rPr lang="it-IT" sz="2400" b="0" i="0" u="none" strike="noStrike" dirty="0" err="1">
                <a:solidFill>
                  <a:srgbClr val="666666"/>
                </a:solidFill>
                <a:effectLst/>
                <a:latin typeface="inherit"/>
              </a:rPr>
              <a:t>flambeax</a:t>
            </a:r>
            <a:r>
              <a:rPr lang="it-IT" sz="2400" b="0" i="0" u="none" strike="noStrike" dirty="0">
                <a:solidFill>
                  <a:srgbClr val="666666"/>
                </a:solidFill>
                <a:effectLst/>
                <a:latin typeface="inherit"/>
              </a:rPr>
              <a:t>. Pernottamento a Lourdes;</a:t>
            </a:r>
          </a:p>
          <a:p>
            <a:pPr algn="l" fontAlgn="base">
              <a:buFont typeface="Arial" panose="020B0604020202020204" pitchFamily="34" charset="0"/>
              <a:buChar char="•"/>
            </a:pPr>
            <a:r>
              <a:rPr lang="it-IT" sz="2400" b="1" i="0" u="none" strike="noStrike" dirty="0">
                <a:solidFill>
                  <a:srgbClr val="666666"/>
                </a:solidFill>
                <a:effectLst/>
                <a:latin typeface="inherit"/>
              </a:rPr>
              <a:t>Mercoledì 26 luglio </a:t>
            </a:r>
            <a:r>
              <a:rPr lang="it-IT" sz="2400" b="0" i="0" u="none" strike="noStrike" dirty="0">
                <a:solidFill>
                  <a:srgbClr val="666666"/>
                </a:solidFill>
                <a:effectLst/>
                <a:latin typeface="inherit"/>
              </a:rPr>
              <a:t>partenza in prima mattinata per </a:t>
            </a:r>
            <a:r>
              <a:rPr lang="it-IT" sz="2400" b="1" i="0" u="none" strike="noStrike" dirty="0">
                <a:solidFill>
                  <a:srgbClr val="C3512F"/>
                </a:solidFill>
                <a:effectLst/>
                <a:latin typeface="inherit"/>
              </a:rPr>
              <a:t>COIMBRA</a:t>
            </a:r>
            <a:r>
              <a:rPr lang="it-IT" sz="2400" b="0" i="0" u="none" strike="noStrike" dirty="0">
                <a:solidFill>
                  <a:srgbClr val="666666"/>
                </a:solidFill>
                <a:effectLst/>
                <a:latin typeface="inherit"/>
              </a:rPr>
              <a:t>, con arrivo previsto in serata.</a:t>
            </a:r>
            <a:br>
              <a:rPr lang="it-IT" sz="2400" b="0" i="0" u="none" strike="noStrike" dirty="0">
                <a:solidFill>
                  <a:srgbClr val="666666"/>
                </a:solidFill>
                <a:effectLst/>
                <a:latin typeface="inherit"/>
              </a:rPr>
            </a:br>
            <a:r>
              <a:rPr lang="it-IT" sz="2400" b="0" i="0" u="none" strike="noStrike" dirty="0">
                <a:solidFill>
                  <a:srgbClr val="666666"/>
                </a:solidFill>
                <a:effectLst/>
                <a:latin typeface="inherit"/>
              </a:rPr>
              <a:t>Sistemazione presso famiglie, parrocchie, palestre.</a:t>
            </a:r>
          </a:p>
          <a:p>
            <a:pPr algn="l" fontAlgn="base"/>
            <a:r>
              <a:rPr lang="it-IT" sz="2400" b="1" i="0" u="none" strike="noStrike" dirty="0">
                <a:solidFill>
                  <a:srgbClr val="C3512F"/>
                </a:solidFill>
                <a:effectLst/>
                <a:latin typeface="inherit"/>
              </a:rPr>
              <a:t>Da giovedì 27 luglio a domenica 31 luglio si seguirà il programma del Gemellaggio.</a:t>
            </a:r>
            <a:endParaRPr lang="it-IT" sz="2400" b="0" i="0" u="none" strike="noStrike" dirty="0">
              <a:solidFill>
                <a:srgbClr val="666666"/>
              </a:solidFill>
              <a:effectLst/>
              <a:latin typeface="open sans" panose="020B0606030504020204" pitchFamily="34" charset="0"/>
            </a:endParaRPr>
          </a:p>
          <a:p>
            <a:endParaRPr lang="it-IT" sz="2400" dirty="0"/>
          </a:p>
        </p:txBody>
      </p:sp>
    </p:spTree>
    <p:extLst>
      <p:ext uri="{BB962C8B-B14F-4D97-AF65-F5344CB8AC3E}">
        <p14:creationId xmlns:p14="http://schemas.microsoft.com/office/powerpoint/2010/main" val="1339487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10605" y="5901441"/>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3643183" y="214096"/>
            <a:ext cx="6674708"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Programma completo</a:t>
            </a:r>
          </a:p>
        </p:txBody>
      </p:sp>
      <p:sp>
        <p:nvSpPr>
          <p:cNvPr id="6" name="CasellaDiTesto 5">
            <a:extLst>
              <a:ext uri="{FF2B5EF4-FFF2-40B4-BE49-F238E27FC236}">
                <a16:creationId xmlns:a16="http://schemas.microsoft.com/office/drawing/2014/main" id="{451922E9-0687-6304-C014-EF192A0D8C73}"/>
              </a:ext>
            </a:extLst>
          </p:cNvPr>
          <p:cNvSpPr txBox="1"/>
          <p:nvPr/>
        </p:nvSpPr>
        <p:spPr>
          <a:xfrm>
            <a:off x="609979" y="1107020"/>
            <a:ext cx="11368216" cy="4708981"/>
          </a:xfrm>
          <a:prstGeom prst="rect">
            <a:avLst/>
          </a:prstGeom>
          <a:noFill/>
        </p:spPr>
        <p:txBody>
          <a:bodyPr wrap="square" rtlCol="0">
            <a:spAutoFit/>
          </a:bodyPr>
          <a:lstStyle/>
          <a:p>
            <a:pPr algn="l" fontAlgn="base"/>
            <a:r>
              <a:rPr lang="it-IT" sz="2000" b="1" i="0" u="none" strike="noStrike" dirty="0">
                <a:solidFill>
                  <a:srgbClr val="C00000"/>
                </a:solidFill>
                <a:effectLst/>
                <a:latin typeface="fira sans" panose="020B0503050000020004" pitchFamily="34" charset="0"/>
              </a:rPr>
              <a:t>Fatima - Lisbona</a:t>
            </a:r>
          </a:p>
          <a:p>
            <a:pPr algn="l" fontAlgn="base"/>
            <a:r>
              <a:rPr lang="it-IT" sz="2000" b="1" i="0" u="none" strike="noStrike" dirty="0">
                <a:solidFill>
                  <a:srgbClr val="C3512F"/>
                </a:solidFill>
                <a:effectLst/>
                <a:latin typeface="inherit"/>
              </a:rPr>
              <a:t>31 Luglio – 8 agosto 2023</a:t>
            </a:r>
            <a:endParaRPr lang="it-IT" sz="2000" b="0" i="0" u="none" strike="noStrike" dirty="0">
              <a:solidFill>
                <a:srgbClr val="666666"/>
              </a:solidFill>
              <a:effectLst/>
              <a:latin typeface="open sans" panose="020B0606030504020204" pitchFamily="34" charset="0"/>
            </a:endParaRPr>
          </a:p>
          <a:p>
            <a:pPr algn="l" fontAlgn="base">
              <a:buFont typeface="Arial" panose="020B0604020202020204" pitchFamily="34" charset="0"/>
              <a:buChar char="•"/>
            </a:pPr>
            <a:r>
              <a:rPr lang="it-IT" sz="2000" b="1" i="0" u="none" strike="noStrike" dirty="0">
                <a:solidFill>
                  <a:srgbClr val="666666"/>
                </a:solidFill>
                <a:effectLst/>
                <a:latin typeface="inherit"/>
              </a:rPr>
              <a:t>Lunedì 31 luglio </a:t>
            </a:r>
            <a:r>
              <a:rPr lang="it-IT" sz="2000" b="0" i="0" u="none" strike="noStrike" dirty="0">
                <a:solidFill>
                  <a:srgbClr val="666666"/>
                </a:solidFill>
                <a:effectLst/>
                <a:latin typeface="inherit"/>
              </a:rPr>
              <a:t>partenza da Coimbra in prima mattinata per </a:t>
            </a:r>
            <a:r>
              <a:rPr lang="it-IT" sz="2000" b="1" i="0" u="none" strike="noStrike" dirty="0">
                <a:solidFill>
                  <a:srgbClr val="C3512F"/>
                </a:solidFill>
                <a:effectLst/>
                <a:latin typeface="inherit"/>
              </a:rPr>
              <a:t>FATIMA</a:t>
            </a:r>
            <a:r>
              <a:rPr lang="it-IT" sz="2000" b="0" i="0" u="none" strike="noStrike" dirty="0">
                <a:solidFill>
                  <a:srgbClr val="666666"/>
                </a:solidFill>
                <a:effectLst/>
                <a:latin typeface="inherit"/>
              </a:rPr>
              <a:t> ricongiungimento con il gruppo che parte il 29 luglio da Vercelli. Dalle ore 10.30 visita al Santuario con S. Messa e pranzo; partenza da Fatima alle ore 14 e arrivo a </a:t>
            </a:r>
            <a:r>
              <a:rPr lang="it-IT" sz="2000" b="1" i="0" u="none" strike="noStrike" dirty="0">
                <a:solidFill>
                  <a:srgbClr val="C3512F"/>
                </a:solidFill>
                <a:effectLst/>
                <a:latin typeface="inherit"/>
              </a:rPr>
              <a:t>LISBONA</a:t>
            </a:r>
            <a:r>
              <a:rPr lang="it-IT" sz="2000" b="0" i="0" u="none" strike="noStrike" dirty="0">
                <a:solidFill>
                  <a:srgbClr val="666666"/>
                </a:solidFill>
                <a:effectLst/>
                <a:latin typeface="inherit"/>
              </a:rPr>
              <a:t> alle ore 15.30 circa;</a:t>
            </a:r>
            <a:br>
              <a:rPr lang="it-IT" sz="2000" b="0" i="0" u="none" strike="noStrike" dirty="0">
                <a:solidFill>
                  <a:srgbClr val="666666"/>
                </a:solidFill>
                <a:effectLst/>
                <a:latin typeface="inherit"/>
              </a:rPr>
            </a:br>
            <a:r>
              <a:rPr lang="it-IT" sz="2000" b="0" i="0" u="none" strike="noStrike" dirty="0">
                <a:solidFill>
                  <a:srgbClr val="666666"/>
                </a:solidFill>
                <a:effectLst/>
                <a:latin typeface="inherit"/>
              </a:rPr>
              <a:t>Sistemazione in famiglie, parrocchie, palestre;</a:t>
            </a:r>
          </a:p>
          <a:p>
            <a:pPr algn="l" fontAlgn="base">
              <a:buFont typeface="Arial" panose="020B0604020202020204" pitchFamily="34" charset="0"/>
              <a:buChar char="•"/>
            </a:pPr>
            <a:r>
              <a:rPr lang="it-IT" sz="2000" b="1" i="0" u="none" strike="noStrike" dirty="0">
                <a:solidFill>
                  <a:srgbClr val="666666"/>
                </a:solidFill>
                <a:effectLst/>
                <a:latin typeface="inherit"/>
              </a:rPr>
              <a:t>Martedì 1 agosto </a:t>
            </a:r>
            <a:r>
              <a:rPr lang="it-IT" sz="2000" b="1" i="0" u="none" strike="noStrike" dirty="0">
                <a:solidFill>
                  <a:srgbClr val="C3512F"/>
                </a:solidFill>
                <a:effectLst/>
                <a:latin typeface="inherit"/>
              </a:rPr>
              <a:t>S. Messa di apertura della XXXVII GMG</a:t>
            </a:r>
            <a:endParaRPr lang="it-IT" sz="2000" b="0" i="0" u="none" strike="noStrike" dirty="0">
              <a:solidFill>
                <a:srgbClr val="666666"/>
              </a:solidFill>
              <a:effectLst/>
              <a:latin typeface="inherit"/>
            </a:endParaRPr>
          </a:p>
          <a:p>
            <a:pPr algn="l" fontAlgn="base">
              <a:buFont typeface="Arial" panose="020B0604020202020204" pitchFamily="34" charset="0"/>
              <a:buChar char="•"/>
            </a:pPr>
            <a:r>
              <a:rPr lang="it-IT" sz="2000" b="1" i="0" u="none" strike="noStrike" dirty="0">
                <a:solidFill>
                  <a:srgbClr val="666666"/>
                </a:solidFill>
                <a:effectLst/>
                <a:latin typeface="inherit"/>
              </a:rPr>
              <a:t>Mercoledì 2 agosto </a:t>
            </a:r>
            <a:r>
              <a:rPr lang="it-IT" sz="2000" b="0" i="0" u="none" strike="noStrike" dirty="0">
                <a:solidFill>
                  <a:srgbClr val="666666"/>
                </a:solidFill>
                <a:effectLst/>
                <a:latin typeface="inherit"/>
              </a:rPr>
              <a:t>Catechesi con i vescovi e S. Messa;</a:t>
            </a:r>
          </a:p>
          <a:p>
            <a:pPr algn="l" fontAlgn="base">
              <a:buFont typeface="Arial" panose="020B0604020202020204" pitchFamily="34" charset="0"/>
              <a:buChar char="•"/>
            </a:pPr>
            <a:r>
              <a:rPr lang="it-IT" sz="2000" b="1" i="0" u="none" strike="noStrike" dirty="0">
                <a:solidFill>
                  <a:srgbClr val="666666"/>
                </a:solidFill>
                <a:effectLst/>
                <a:latin typeface="inherit"/>
              </a:rPr>
              <a:t>Giovedì 3 agosto </a:t>
            </a:r>
            <a:r>
              <a:rPr lang="it-IT" sz="2000" b="0" i="0" u="none" strike="noStrike" dirty="0">
                <a:solidFill>
                  <a:srgbClr val="666666"/>
                </a:solidFill>
                <a:effectLst/>
                <a:latin typeface="inherit"/>
              </a:rPr>
              <a:t>Catechesi con i vescovi e S. Messa; accoglienza del Santo Padre;</a:t>
            </a:r>
          </a:p>
          <a:p>
            <a:pPr algn="l" fontAlgn="base">
              <a:buFont typeface="Arial" panose="020B0604020202020204" pitchFamily="34" charset="0"/>
              <a:buChar char="•"/>
            </a:pPr>
            <a:r>
              <a:rPr lang="it-IT" sz="2000" b="1" i="0" u="none" strike="noStrike" dirty="0">
                <a:solidFill>
                  <a:srgbClr val="666666"/>
                </a:solidFill>
                <a:effectLst/>
                <a:latin typeface="inherit"/>
              </a:rPr>
              <a:t>Venerdì 4 agosto </a:t>
            </a:r>
            <a:r>
              <a:rPr lang="it-IT" sz="2000" b="0" i="0" u="none" strike="noStrike" dirty="0">
                <a:solidFill>
                  <a:srgbClr val="666666"/>
                </a:solidFill>
                <a:effectLst/>
                <a:latin typeface="inherit"/>
              </a:rPr>
              <a:t>Catechesi con i vescovi e S. Messa; Via Crucis con il Santo Padre;</a:t>
            </a:r>
          </a:p>
          <a:p>
            <a:pPr algn="l" fontAlgn="base">
              <a:buFont typeface="Arial" panose="020B0604020202020204" pitchFamily="34" charset="0"/>
              <a:buChar char="•"/>
            </a:pPr>
            <a:r>
              <a:rPr lang="it-IT" sz="2000" b="1" i="0" u="none" strike="noStrike" dirty="0">
                <a:solidFill>
                  <a:srgbClr val="666666"/>
                </a:solidFill>
                <a:effectLst/>
                <a:latin typeface="inherit"/>
              </a:rPr>
              <a:t>Sabato 5 agosto </a:t>
            </a:r>
            <a:r>
              <a:rPr lang="it-IT" sz="2000" b="0" i="0" u="none" strike="noStrike" dirty="0">
                <a:solidFill>
                  <a:srgbClr val="666666"/>
                </a:solidFill>
                <a:effectLst/>
                <a:latin typeface="inherit"/>
              </a:rPr>
              <a:t>Pellegrinaggio verso il luogo della veglia; in serata veglia con il Santo Padre;</a:t>
            </a:r>
          </a:p>
          <a:p>
            <a:pPr algn="l" fontAlgn="base">
              <a:buFont typeface="Arial" panose="020B0604020202020204" pitchFamily="34" charset="0"/>
              <a:buChar char="•"/>
            </a:pPr>
            <a:r>
              <a:rPr lang="it-IT" sz="2000" b="1" i="0" u="none" strike="noStrike" dirty="0">
                <a:solidFill>
                  <a:srgbClr val="666666"/>
                </a:solidFill>
                <a:effectLst/>
                <a:latin typeface="inherit"/>
              </a:rPr>
              <a:t>Domenica 6 agosto </a:t>
            </a:r>
            <a:r>
              <a:rPr lang="it-IT" sz="2000" b="1" i="0" u="none" strike="noStrike" dirty="0">
                <a:solidFill>
                  <a:srgbClr val="C3512F"/>
                </a:solidFill>
                <a:effectLst/>
                <a:latin typeface="inherit"/>
              </a:rPr>
              <a:t>S. Messa di Invio con il Santo Padre</a:t>
            </a:r>
            <a:r>
              <a:rPr lang="it-IT" sz="2000" b="0" i="0" u="none" strike="noStrike" dirty="0">
                <a:solidFill>
                  <a:srgbClr val="666666"/>
                </a:solidFill>
                <a:effectLst/>
                <a:latin typeface="inherit"/>
              </a:rPr>
              <a:t> e partenza nel pomeriggio per il rientro in Italia, con tappa intermedia;</a:t>
            </a:r>
          </a:p>
          <a:p>
            <a:pPr algn="l" fontAlgn="base">
              <a:buFont typeface="Arial" panose="020B0604020202020204" pitchFamily="34" charset="0"/>
              <a:buChar char="•"/>
            </a:pPr>
            <a:r>
              <a:rPr lang="it-IT" sz="2000" i="0" u="none" strike="noStrike" dirty="0">
                <a:solidFill>
                  <a:srgbClr val="666666"/>
                </a:solidFill>
                <a:effectLst/>
                <a:latin typeface="inherit"/>
              </a:rPr>
              <a:t>Arrivo al mattino di </a:t>
            </a:r>
            <a:r>
              <a:rPr lang="it-IT" sz="2000" b="1" i="0" u="none" strike="noStrike" dirty="0">
                <a:solidFill>
                  <a:srgbClr val="666666"/>
                </a:solidFill>
                <a:effectLst/>
                <a:latin typeface="inherit"/>
              </a:rPr>
              <a:t>lunedì 7 agosto </a:t>
            </a:r>
            <a:r>
              <a:rPr lang="it-IT" sz="2000" b="0" i="0" u="none" strike="noStrike" dirty="0">
                <a:solidFill>
                  <a:srgbClr val="666666"/>
                </a:solidFill>
                <a:effectLst/>
                <a:latin typeface="inherit"/>
              </a:rPr>
              <a:t>a</a:t>
            </a:r>
            <a:r>
              <a:rPr lang="it-IT" sz="2000" b="1" i="0" u="none" strike="noStrike" dirty="0">
                <a:solidFill>
                  <a:srgbClr val="C3512F"/>
                </a:solidFill>
                <a:effectLst/>
                <a:latin typeface="inherit"/>
              </a:rPr>
              <a:t> BARCELLONA</a:t>
            </a:r>
            <a:r>
              <a:rPr lang="it-IT" sz="2000" b="0" i="0" u="none" strike="noStrike" dirty="0">
                <a:solidFill>
                  <a:srgbClr val="666666"/>
                </a:solidFill>
                <a:effectLst/>
                <a:latin typeface="inherit"/>
              </a:rPr>
              <a:t>. Tempo libero e ripartenza alle ore 22;</a:t>
            </a:r>
          </a:p>
          <a:p>
            <a:pPr algn="l" fontAlgn="base">
              <a:buFont typeface="Arial" panose="020B0604020202020204" pitchFamily="34" charset="0"/>
              <a:buChar char="•"/>
            </a:pPr>
            <a:r>
              <a:rPr lang="it-IT" sz="2000" b="1" i="0" u="none" strike="noStrike" dirty="0">
                <a:solidFill>
                  <a:srgbClr val="666666"/>
                </a:solidFill>
                <a:effectLst/>
                <a:latin typeface="inherit"/>
              </a:rPr>
              <a:t>Arrivo in Italia nella tarda mattinata di martedì 8 agosto</a:t>
            </a:r>
            <a:r>
              <a:rPr lang="it-IT" sz="2000" b="0" i="0" u="none" strike="noStrike" dirty="0">
                <a:solidFill>
                  <a:srgbClr val="666666"/>
                </a:solidFill>
                <a:effectLst/>
                <a:latin typeface="inherit"/>
              </a:rPr>
              <a:t>.</a:t>
            </a:r>
          </a:p>
        </p:txBody>
      </p:sp>
    </p:spTree>
    <p:extLst>
      <p:ext uri="{BB962C8B-B14F-4D97-AF65-F5344CB8AC3E}">
        <p14:creationId xmlns:p14="http://schemas.microsoft.com/office/powerpoint/2010/main" val="422473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10605" y="5901441"/>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2813133" y="313694"/>
            <a:ext cx="6674708"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Modalità di partecipazione</a:t>
            </a:r>
          </a:p>
        </p:txBody>
      </p:sp>
      <p:sp>
        <p:nvSpPr>
          <p:cNvPr id="5" name="Rectangle 4">
            <a:extLst>
              <a:ext uri="{FF2B5EF4-FFF2-40B4-BE49-F238E27FC236}">
                <a16:creationId xmlns:a16="http://schemas.microsoft.com/office/drawing/2014/main" id="{358F4CE6-1B82-7A8D-31A1-B34998EFFACA}"/>
              </a:ext>
            </a:extLst>
          </p:cNvPr>
          <p:cNvSpPr>
            <a:spLocks noChangeArrowheads="1"/>
          </p:cNvSpPr>
          <p:nvPr/>
        </p:nvSpPr>
        <p:spPr bwMode="auto">
          <a:xfrm>
            <a:off x="447932" y="1366482"/>
            <a:ext cx="11296135"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b="0" i="0" u="none" strike="noStrike" cap="none" normalizeH="0" baseline="0" dirty="0">
                <a:ln>
                  <a:noFill/>
                </a:ln>
                <a:solidFill>
                  <a:srgbClr val="666666"/>
                </a:solidFill>
                <a:effectLst/>
                <a:latin typeface="inherit"/>
              </a:rPr>
              <a:t> </a:t>
            </a:r>
            <a:r>
              <a:rPr kumimoji="0" lang="it-IT" altLang="it-IT" b="1" i="0" u="none" strike="noStrike" cap="none" normalizeH="0" baseline="0" dirty="0">
                <a:ln>
                  <a:noFill/>
                </a:ln>
                <a:solidFill>
                  <a:srgbClr val="666666"/>
                </a:solidFill>
                <a:effectLst/>
                <a:latin typeface="inherit"/>
              </a:rPr>
              <a:t>PACCHETTO A    € 760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1" i="0" u="none" strike="noStrike" cap="none" normalizeH="0" baseline="0" dirty="0">
                <a:ln>
                  <a:noFill/>
                </a:ln>
                <a:solidFill>
                  <a:srgbClr val="C3512F"/>
                </a:solidFill>
                <a:effectLst/>
                <a:latin typeface="inherit"/>
              </a:rPr>
              <a:t>Gemellaggio a Coimbra e giornate a Lisbona, dal 24 luglio all’8 agosto:</a:t>
            </a:r>
            <a:r>
              <a:rPr kumimoji="0" lang="it-IT" altLang="it-IT" b="0" i="0" u="none" strike="noStrike" cap="none" normalizeH="0" baseline="0" dirty="0">
                <a:ln>
                  <a:noFill/>
                </a:ln>
                <a:solidFill>
                  <a:srgbClr val="919191"/>
                </a:solidFill>
                <a:effectLst/>
                <a:latin typeface="inherit"/>
              </a:rPr>
              <a:t> viaggio (con tappe come da programma),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919191"/>
                </a:solidFill>
                <a:effectLst/>
                <a:latin typeface="inherit"/>
              </a:rPr>
              <a:t>vitto, alloggio, kit del pellegrino e assicurazione</a:t>
            </a:r>
            <a:br>
              <a:rPr kumimoji="0" lang="it-IT" altLang="it-IT" b="0" i="0" u="none" strike="noStrike" cap="none" normalizeH="0" baseline="0" dirty="0">
                <a:ln>
                  <a:noFill/>
                </a:ln>
                <a:solidFill>
                  <a:srgbClr val="919191"/>
                </a:solidFill>
                <a:effectLst/>
                <a:latin typeface="inherit"/>
              </a:rPr>
            </a:br>
            <a:endParaRPr kumimoji="0" lang="it-IT" altLang="it-IT"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lang="it-IT" altLang="it-IT" b="1" dirty="0">
                <a:solidFill>
                  <a:srgbClr val="666666"/>
                </a:solidFill>
                <a:latin typeface="inherit"/>
              </a:rPr>
              <a:t> </a:t>
            </a:r>
            <a:r>
              <a:rPr kumimoji="0" lang="it-IT" altLang="it-IT" b="1" i="0" u="none" strike="noStrike" cap="none" normalizeH="0" baseline="0" dirty="0">
                <a:ln>
                  <a:noFill/>
                </a:ln>
                <a:solidFill>
                  <a:srgbClr val="666666"/>
                </a:solidFill>
                <a:effectLst/>
                <a:latin typeface="inherit"/>
              </a:rPr>
              <a:t>PACCHETTO B   € 660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1" i="0" u="none" strike="noStrike" cap="none" normalizeH="0" baseline="0" dirty="0">
                <a:ln>
                  <a:noFill/>
                </a:ln>
                <a:solidFill>
                  <a:srgbClr val="C3512F"/>
                </a:solidFill>
                <a:effectLst/>
                <a:latin typeface="inherit"/>
              </a:rPr>
              <a:t>Giornate a Lisbona, dal 29 luglio all’8 agosto:</a:t>
            </a:r>
            <a:r>
              <a:rPr kumimoji="0" lang="it-IT" altLang="it-IT" b="0" i="0" u="none" strike="noStrike" cap="none" normalizeH="0" baseline="0" dirty="0">
                <a:ln>
                  <a:noFill/>
                </a:ln>
                <a:solidFill>
                  <a:srgbClr val="919191"/>
                </a:solidFill>
                <a:effectLst/>
                <a:latin typeface="inherit"/>
              </a:rPr>
              <a:t> viaggio (con tappe come da programma), vitto, alloggio, kit del pellegrino e assicurazione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1" u="none" strike="noStrike" cap="none" normalizeH="0" baseline="0" dirty="0">
                <a:ln>
                  <a:noFill/>
                </a:ln>
                <a:solidFill>
                  <a:srgbClr val="919191"/>
                </a:solidFill>
                <a:effectLst/>
                <a:latin typeface="inherit"/>
              </a:rPr>
              <a:t>(Partenza sabato 29 luglio mattina da Vercelli, arrivo in serata a LOURDES. Sistemazione presso il Village </a:t>
            </a:r>
            <a:r>
              <a:rPr kumimoji="0" lang="it-IT" altLang="it-IT" b="0" i="1" u="none" strike="noStrike" cap="none" normalizeH="0" baseline="0" dirty="0" err="1">
                <a:ln>
                  <a:noFill/>
                </a:ln>
                <a:solidFill>
                  <a:srgbClr val="919191"/>
                </a:solidFill>
                <a:effectLst/>
                <a:latin typeface="inherit"/>
              </a:rPr>
              <a:t>des</a:t>
            </a:r>
            <a:r>
              <a:rPr kumimoji="0" lang="it-IT" altLang="it-IT" b="0" i="1" u="none" strike="noStrike" cap="none" normalizeH="0" baseline="0" dirty="0">
                <a:ln>
                  <a:noFill/>
                </a:ln>
                <a:solidFill>
                  <a:srgbClr val="919191"/>
                </a:solidFill>
                <a:effectLst/>
                <a:latin typeface="inherit"/>
              </a:rPr>
              <a:t> </a:t>
            </a:r>
            <a:r>
              <a:rPr kumimoji="0" lang="it-IT" altLang="it-IT" b="0" i="1" u="none" strike="noStrike" cap="none" normalizeH="0" baseline="0" dirty="0" err="1">
                <a:ln>
                  <a:noFill/>
                </a:ln>
                <a:solidFill>
                  <a:srgbClr val="919191"/>
                </a:solidFill>
                <a:effectLst/>
                <a:latin typeface="inherit"/>
              </a:rPr>
              <a:t>Jeunes</a:t>
            </a:r>
            <a:r>
              <a:rPr kumimoji="0" lang="it-IT" altLang="it-IT" b="0" i="1" u="none" strike="noStrike" cap="none" normalizeH="0" baseline="0" dirty="0">
                <a:ln>
                  <a:noFill/>
                </a:ln>
                <a:solidFill>
                  <a:srgbClr val="919191"/>
                </a:solidFill>
                <a:effectLst/>
                <a:latin typeface="inherit"/>
              </a:rPr>
              <a:t> e pernottamento. Domenica 30 Giornata animata dal Santuario, con S. Messa alla Grotta, Processione eucaristica e </a:t>
            </a:r>
            <a:r>
              <a:rPr kumimoji="0" lang="it-IT" altLang="it-IT" b="0" i="1" u="none" strike="noStrike" cap="none" normalizeH="0" baseline="0" dirty="0" err="1">
                <a:ln>
                  <a:noFill/>
                </a:ln>
                <a:solidFill>
                  <a:srgbClr val="919191"/>
                </a:solidFill>
                <a:effectLst/>
                <a:latin typeface="inherit"/>
              </a:rPr>
              <a:t>aux</a:t>
            </a:r>
            <a:r>
              <a:rPr kumimoji="0" lang="it-IT" altLang="it-IT" b="0" i="1" u="none" strike="noStrike" cap="none" normalizeH="0" baseline="0" dirty="0">
                <a:ln>
                  <a:noFill/>
                </a:ln>
                <a:solidFill>
                  <a:srgbClr val="919191"/>
                </a:solidFill>
                <a:effectLst/>
                <a:latin typeface="inherit"/>
              </a:rPr>
              <a:t> </a:t>
            </a:r>
            <a:r>
              <a:rPr kumimoji="0" lang="it-IT" altLang="it-IT" b="0" i="1" u="none" strike="noStrike" cap="none" normalizeH="0" baseline="0" dirty="0" err="1">
                <a:ln>
                  <a:noFill/>
                </a:ln>
                <a:solidFill>
                  <a:srgbClr val="919191"/>
                </a:solidFill>
                <a:effectLst/>
                <a:latin typeface="inherit"/>
              </a:rPr>
              <a:t>flambeaux</a:t>
            </a:r>
            <a:r>
              <a:rPr kumimoji="0" lang="it-IT" altLang="it-IT" b="0" i="1" u="none" strike="noStrike" cap="none" normalizeH="0" baseline="0" dirty="0">
                <a:ln>
                  <a:noFill/>
                </a:ln>
                <a:solidFill>
                  <a:srgbClr val="919191"/>
                </a:solidFill>
                <a:effectLst/>
                <a:latin typeface="inherit"/>
              </a:rPr>
              <a:t>. Partenza alle 22.30 per Fatima)</a:t>
            </a:r>
            <a:br>
              <a:rPr kumimoji="0" lang="it-IT" altLang="it-IT" b="0" i="0" u="none" strike="noStrike" cap="none" normalizeH="0" baseline="0" dirty="0">
                <a:ln>
                  <a:noFill/>
                </a:ln>
                <a:solidFill>
                  <a:srgbClr val="919191"/>
                </a:solidFill>
                <a:effectLst/>
                <a:latin typeface="inherit"/>
              </a:rPr>
            </a:br>
            <a:endParaRPr kumimoji="0" lang="it-IT" altLang="it-IT" b="0" i="0" u="none" strike="noStrike" cap="none" normalizeH="0" baseline="0" dirty="0">
              <a:ln>
                <a:noFill/>
              </a:ln>
              <a:solidFill>
                <a:srgbClr val="91919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b="0" i="0" u="none" strike="noStrike" cap="none" normalizeH="0" baseline="0" dirty="0">
                <a:ln>
                  <a:noFill/>
                </a:ln>
                <a:solidFill>
                  <a:srgbClr val="666666"/>
                </a:solidFill>
                <a:effectLst/>
                <a:latin typeface="inherit"/>
              </a:rPr>
              <a:t> </a:t>
            </a:r>
            <a:r>
              <a:rPr kumimoji="0" lang="it-IT" altLang="it-IT" b="1" i="0" u="none" strike="noStrike" cap="none" normalizeH="0" baseline="0" dirty="0">
                <a:ln>
                  <a:noFill/>
                </a:ln>
                <a:solidFill>
                  <a:srgbClr val="666666"/>
                </a:solidFill>
                <a:effectLst/>
                <a:latin typeface="inherit"/>
              </a:rPr>
              <a:t>PACCHETTO C    € 160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1" i="0" u="none" strike="noStrike" cap="none" normalizeH="0" baseline="0" dirty="0">
                <a:ln>
                  <a:noFill/>
                </a:ln>
                <a:solidFill>
                  <a:srgbClr val="C00000"/>
                </a:solidFill>
                <a:effectLst/>
                <a:latin typeface="inherit"/>
              </a:rPr>
              <a:t>Solo Weekend a Lisbona (senza viaggio) dal 4 al 6 agosto: </a:t>
            </a:r>
            <a:r>
              <a:rPr kumimoji="0" lang="it-IT" altLang="it-IT" b="0" i="0" u="none" strike="noStrike" cap="none" normalizeH="0" baseline="0" dirty="0">
                <a:ln>
                  <a:noFill/>
                </a:ln>
                <a:solidFill>
                  <a:srgbClr val="919191"/>
                </a:solidFill>
                <a:effectLst/>
                <a:latin typeface="inherit"/>
              </a:rPr>
              <a:t>vitto, alloggio, kit del pellegrino e assicurazione. Il viaggio è a carico del partecipante.</a:t>
            </a:r>
            <a:br>
              <a:rPr kumimoji="0" lang="it-IT" altLang="it-IT" b="1" i="0" u="none" strike="noStrike" cap="none" normalizeH="0" baseline="0" dirty="0">
                <a:ln>
                  <a:noFill/>
                </a:ln>
                <a:solidFill>
                  <a:srgbClr val="C00000"/>
                </a:solidFill>
                <a:effectLst/>
                <a:latin typeface="inherit"/>
              </a:rPr>
            </a:br>
            <a:endParaRPr kumimoji="0" lang="it-IT" altLang="it-IT" b="1" i="0" u="none" strike="noStrike" cap="none" normalizeH="0" baseline="0" dirty="0">
              <a:ln>
                <a:noFill/>
              </a:ln>
              <a:solidFill>
                <a:srgbClr val="C00000"/>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b="0" i="0" u="none" strike="noStrike" cap="none" normalizeH="0" baseline="0" dirty="0">
                <a:ln>
                  <a:noFill/>
                </a:ln>
                <a:solidFill>
                  <a:schemeClr val="tx1"/>
                </a:solidFill>
                <a:effectLst/>
                <a:latin typeface="inherit"/>
              </a:rPr>
            </a:br>
            <a:endParaRPr kumimoji="0" lang="it-IT" altLang="it-IT"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52527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2"/>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2986128" y="313694"/>
            <a:ext cx="6674708"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Modalità di iscrizione</a:t>
            </a:r>
          </a:p>
        </p:txBody>
      </p:sp>
      <p:sp>
        <p:nvSpPr>
          <p:cNvPr id="4" name="CasellaDiTesto 3">
            <a:extLst>
              <a:ext uri="{FF2B5EF4-FFF2-40B4-BE49-F238E27FC236}">
                <a16:creationId xmlns:a16="http://schemas.microsoft.com/office/drawing/2014/main" id="{F09E26FA-6C39-C8A2-5E30-2A09973EFD7A}"/>
              </a:ext>
            </a:extLst>
          </p:cNvPr>
          <p:cNvSpPr txBox="1"/>
          <p:nvPr/>
        </p:nvSpPr>
        <p:spPr>
          <a:xfrm>
            <a:off x="208824" y="1147228"/>
            <a:ext cx="11349603" cy="6986528"/>
          </a:xfrm>
          <a:prstGeom prst="rect">
            <a:avLst/>
          </a:prstGeom>
          <a:noFill/>
        </p:spPr>
        <p:txBody>
          <a:bodyPr wrap="square" rtlCol="0">
            <a:spAutoFit/>
          </a:bodyPr>
          <a:lstStyle/>
          <a:p>
            <a:pPr marL="457200" indent="-457200" algn="just" fontAlgn="base">
              <a:buFontTx/>
              <a:buChar char="-"/>
            </a:pPr>
            <a:r>
              <a:rPr lang="it-IT" sz="3200" b="1" i="0" u="none" strike="noStrike" dirty="0">
                <a:solidFill>
                  <a:srgbClr val="616161"/>
                </a:solidFill>
                <a:effectLst/>
                <a:latin typeface="Accordance" pitchFamily="2" charset="-79"/>
                <a:ea typeface="Accordance" pitchFamily="2" charset="-79"/>
                <a:cs typeface="Accordance" pitchFamily="2" charset="-79"/>
              </a:rPr>
              <a:t>Ci si potrà iscrivere sul </a:t>
            </a:r>
            <a:r>
              <a:rPr lang="it-IT" sz="3200" b="1" i="0" u="none" strike="noStrike" dirty="0">
                <a:solidFill>
                  <a:srgbClr val="FF0000"/>
                </a:solidFill>
                <a:effectLst/>
                <a:latin typeface="Accordance" pitchFamily="2" charset="-79"/>
                <a:ea typeface="Accordance" pitchFamily="2" charset="-79"/>
                <a:cs typeface="Accordance" pitchFamily="2" charset="-79"/>
              </a:rPr>
              <a:t>sito di Pastorale Giovanile di Vercelli </a:t>
            </a:r>
            <a:r>
              <a:rPr lang="it-IT" sz="3200" b="1" i="0" u="none" strike="noStrike" dirty="0">
                <a:solidFill>
                  <a:srgbClr val="FF0000"/>
                </a:solidFill>
                <a:effectLst/>
                <a:latin typeface="Accordance" pitchFamily="2" charset="-79"/>
                <a:ea typeface="Accordance" pitchFamily="2" charset="-79"/>
                <a:cs typeface="Accordance" pitchFamily="2" charset="-79"/>
                <a:sym typeface="Wingdings" pitchFamily="2" charset="2"/>
              </a:rPr>
              <a:t> </a:t>
            </a:r>
            <a:r>
              <a:rPr lang="it-IT" sz="3200" b="1" i="0" u="none" strike="noStrike" dirty="0">
                <a:solidFill>
                  <a:srgbClr val="FF0000"/>
                </a:solidFill>
                <a:effectLst/>
                <a:latin typeface="Accordance" pitchFamily="2" charset="-79"/>
                <a:ea typeface="Accordance" pitchFamily="2" charset="-79"/>
                <a:cs typeface="Accordance" pitchFamily="2" charset="-79"/>
                <a:hlinkClick r:id="rId3"/>
              </a:rPr>
              <a:t>http://www.pgvercelli.it/gmg-lisbona-2023/</a:t>
            </a:r>
            <a:endParaRPr lang="it-IT" sz="3200" b="1" i="0" u="none" strike="noStrike" dirty="0">
              <a:solidFill>
                <a:srgbClr val="FF0000"/>
              </a:solidFill>
              <a:effectLst/>
              <a:latin typeface="Accordance" pitchFamily="2" charset="-79"/>
              <a:ea typeface="Accordance" pitchFamily="2" charset="-79"/>
              <a:cs typeface="Accordance" pitchFamily="2" charset="-79"/>
            </a:endParaRPr>
          </a:p>
          <a:p>
            <a:pPr algn="just" fontAlgn="base"/>
            <a:r>
              <a:rPr lang="it-IT" sz="3200" b="1" dirty="0">
                <a:solidFill>
                  <a:srgbClr val="FF0000"/>
                </a:solidFill>
                <a:latin typeface="Accordance" pitchFamily="2" charset="-79"/>
                <a:ea typeface="Accordance" pitchFamily="2" charset="-79"/>
                <a:cs typeface="Accordance" pitchFamily="2" charset="-79"/>
              </a:rPr>
              <a:t>	</a:t>
            </a:r>
            <a:r>
              <a:rPr lang="it-IT" sz="3200" b="1" i="0" u="none" strike="noStrike" dirty="0">
                <a:solidFill>
                  <a:srgbClr val="616161"/>
                </a:solidFill>
                <a:effectLst/>
                <a:latin typeface="Accordance" pitchFamily="2" charset="-79"/>
                <a:ea typeface="Accordance" pitchFamily="2" charset="-79"/>
                <a:cs typeface="Accordance" pitchFamily="2" charset="-79"/>
              </a:rPr>
              <a:t>compilando il </a:t>
            </a:r>
            <a:r>
              <a:rPr lang="it-IT" sz="3200" b="1" i="0" u="none" strike="noStrike" dirty="0" err="1">
                <a:solidFill>
                  <a:srgbClr val="FF0000"/>
                </a:solidFill>
                <a:effectLst/>
                <a:latin typeface="Accordance" pitchFamily="2" charset="-79"/>
                <a:ea typeface="Accordance" pitchFamily="2" charset="-79"/>
                <a:cs typeface="Accordance" pitchFamily="2" charset="-79"/>
              </a:rPr>
              <a:t>form</a:t>
            </a:r>
            <a:r>
              <a:rPr lang="it-IT" sz="3200" b="1" i="0" u="none" strike="noStrike" dirty="0">
                <a:solidFill>
                  <a:srgbClr val="616161"/>
                </a:solidFill>
                <a:effectLst/>
                <a:latin typeface="Accordance" pitchFamily="2" charset="-79"/>
                <a:ea typeface="Accordance" pitchFamily="2" charset="-79"/>
                <a:cs typeface="Accordance" pitchFamily="2" charset="-79"/>
              </a:rPr>
              <a:t> presente al fondo della pagina</a:t>
            </a:r>
          </a:p>
          <a:p>
            <a:pPr marL="457200" indent="-457200" algn="just" fontAlgn="base">
              <a:buFontTx/>
              <a:buChar char="-"/>
            </a:pPr>
            <a:endParaRPr lang="it-IT" sz="3200" b="1" dirty="0">
              <a:solidFill>
                <a:srgbClr val="616161"/>
              </a:solidFill>
              <a:latin typeface="Accordance" pitchFamily="2" charset="-79"/>
              <a:ea typeface="Accordance" pitchFamily="2" charset="-79"/>
              <a:cs typeface="Accordance" pitchFamily="2" charset="-79"/>
            </a:endParaRPr>
          </a:p>
          <a:p>
            <a:pPr marL="457200" indent="-457200" algn="just" fontAlgn="base">
              <a:buFontTx/>
              <a:buChar char="-"/>
            </a:pPr>
            <a:r>
              <a:rPr lang="it-IT" sz="3200" b="1" dirty="0">
                <a:solidFill>
                  <a:srgbClr val="616161"/>
                </a:solidFill>
                <a:latin typeface="Accordance" pitchFamily="2" charset="-79"/>
                <a:ea typeface="Accordance" pitchFamily="2" charset="-79"/>
                <a:cs typeface="Accordance" pitchFamily="2" charset="-79"/>
              </a:rPr>
              <a:t>Iscrizioni entro il </a:t>
            </a:r>
            <a:r>
              <a:rPr lang="it-IT" sz="3200" b="1" dirty="0">
                <a:solidFill>
                  <a:srgbClr val="FF0000"/>
                </a:solidFill>
                <a:latin typeface="Accordance" pitchFamily="2" charset="-79"/>
                <a:ea typeface="Accordance" pitchFamily="2" charset="-79"/>
                <a:cs typeface="Accordance" pitchFamily="2" charset="-79"/>
              </a:rPr>
              <a:t>10 marzo 2023.</a:t>
            </a:r>
            <a:endParaRPr lang="it-IT" sz="3200" b="1" i="0" u="none" strike="noStrike" dirty="0">
              <a:solidFill>
                <a:srgbClr val="FF0000"/>
              </a:solidFill>
              <a:effectLst/>
              <a:latin typeface="Accordance" pitchFamily="2" charset="-79"/>
              <a:ea typeface="Accordance" pitchFamily="2" charset="-79"/>
              <a:cs typeface="Accordance" pitchFamily="2" charset="-79"/>
            </a:endParaRPr>
          </a:p>
          <a:p>
            <a:pPr marL="457200" indent="-457200" algn="just" fontAlgn="base">
              <a:buFontTx/>
              <a:buChar char="-"/>
            </a:pPr>
            <a:endParaRPr lang="it-IT" sz="3200" b="1" dirty="0">
              <a:solidFill>
                <a:srgbClr val="616161"/>
              </a:solidFill>
              <a:latin typeface="Accordance" pitchFamily="2" charset="-79"/>
              <a:ea typeface="Accordance" pitchFamily="2" charset="-79"/>
              <a:cs typeface="Accordance" pitchFamily="2" charset="-79"/>
            </a:endParaRPr>
          </a:p>
          <a:p>
            <a:pPr marL="457200" indent="-457200" algn="just" fontAlgn="base">
              <a:buFontTx/>
              <a:buChar char="-"/>
            </a:pPr>
            <a:r>
              <a:rPr lang="it-IT" sz="3200" b="1" i="0" u="none" strike="noStrike" dirty="0">
                <a:solidFill>
                  <a:srgbClr val="616161"/>
                </a:solidFill>
                <a:effectLst/>
                <a:latin typeface="Accordance" pitchFamily="2" charset="-79"/>
                <a:ea typeface="Accordance" pitchFamily="2" charset="-79"/>
                <a:cs typeface="Accordance" pitchFamily="2" charset="-79"/>
              </a:rPr>
              <a:t>La quota di pagamento sarà da effettuare tramite </a:t>
            </a:r>
            <a:r>
              <a:rPr lang="it-IT" sz="3200" b="1" i="0" u="none" strike="noStrike" dirty="0">
                <a:solidFill>
                  <a:srgbClr val="FF0000"/>
                </a:solidFill>
                <a:effectLst/>
                <a:latin typeface="Accordance" pitchFamily="2" charset="-79"/>
                <a:ea typeface="Accordance" pitchFamily="2" charset="-79"/>
                <a:cs typeface="Accordance" pitchFamily="2" charset="-79"/>
              </a:rPr>
              <a:t>bonifico bancario</a:t>
            </a:r>
            <a:r>
              <a:rPr lang="it-IT" sz="3200" b="1" i="0" u="none" strike="noStrike" dirty="0">
                <a:solidFill>
                  <a:srgbClr val="616161"/>
                </a:solidFill>
                <a:effectLst/>
                <a:latin typeface="Accordance" pitchFamily="2" charset="-79"/>
                <a:ea typeface="Accordance" pitchFamily="2" charset="-79"/>
                <a:cs typeface="Accordance" pitchFamily="2" charset="-79"/>
              </a:rPr>
              <a:t>. Metà quota sarà da versare all’atto dell’iscrizione e l’altra metà entro fine </a:t>
            </a:r>
            <a:r>
              <a:rPr lang="it-IT" sz="3200" b="1" dirty="0">
                <a:solidFill>
                  <a:srgbClr val="616161"/>
                </a:solidFill>
                <a:latin typeface="Accordance" pitchFamily="2" charset="-79"/>
                <a:ea typeface="Accordance" pitchFamily="2" charset="-79"/>
                <a:cs typeface="Accordance" pitchFamily="2" charset="-79"/>
              </a:rPr>
              <a:t>giugno</a:t>
            </a:r>
            <a:r>
              <a:rPr lang="it-IT" sz="3200" b="1" i="0" u="none" strike="noStrike" dirty="0">
                <a:solidFill>
                  <a:srgbClr val="616161"/>
                </a:solidFill>
                <a:effectLst/>
                <a:latin typeface="Accordance" pitchFamily="2" charset="-79"/>
                <a:ea typeface="Accordance" pitchFamily="2" charset="-79"/>
                <a:cs typeface="Accordance" pitchFamily="2" charset="-79"/>
              </a:rPr>
              <a:t>.</a:t>
            </a:r>
          </a:p>
          <a:p>
            <a:pPr marL="457200" indent="-457200" algn="just" fontAlgn="base">
              <a:buFontTx/>
              <a:buChar char="-"/>
            </a:pPr>
            <a:r>
              <a:rPr lang="it-IT" sz="3200" b="1" dirty="0">
                <a:solidFill>
                  <a:srgbClr val="616161"/>
                </a:solidFill>
                <a:latin typeface="Accordance" pitchFamily="2" charset="-79"/>
                <a:ea typeface="Accordance" pitchFamily="2" charset="-79"/>
                <a:cs typeface="Accordance" pitchFamily="2" charset="-79"/>
              </a:rPr>
              <a:t>Chi lo desidera può versare comunque l’intera quota subito in un’unica rata.</a:t>
            </a:r>
            <a:endParaRPr lang="it-IT" sz="3200" b="1" i="0" u="none" strike="noStrike" dirty="0">
              <a:solidFill>
                <a:srgbClr val="616161"/>
              </a:solidFill>
              <a:effectLst/>
              <a:latin typeface="Accordance" pitchFamily="2" charset="-79"/>
              <a:ea typeface="Accordance" pitchFamily="2" charset="-79"/>
              <a:cs typeface="Accordance" pitchFamily="2" charset="-79"/>
            </a:endParaRPr>
          </a:p>
          <a:p>
            <a:pPr algn="just" fontAlgn="base"/>
            <a:endParaRPr lang="it-IT" sz="3200" b="1" i="0" u="none" strike="noStrike" dirty="0">
              <a:solidFill>
                <a:srgbClr val="616161"/>
              </a:solidFill>
              <a:effectLst/>
              <a:latin typeface="Accordance" pitchFamily="2" charset="-79"/>
              <a:ea typeface="Accordance" pitchFamily="2" charset="-79"/>
              <a:cs typeface="Accordance" pitchFamily="2" charset="-79"/>
            </a:endParaRPr>
          </a:p>
          <a:p>
            <a:pPr algn="just"/>
            <a:br>
              <a:rPr lang="it-IT" sz="3200" b="1" dirty="0">
                <a:latin typeface="Accordance" pitchFamily="2" charset="-79"/>
                <a:ea typeface="Accordance" pitchFamily="2" charset="-79"/>
                <a:cs typeface="Accordance" pitchFamily="2" charset="-79"/>
              </a:rPr>
            </a:br>
            <a:endParaRPr lang="it-IT" sz="3200" b="1" dirty="0">
              <a:latin typeface="Accordance" pitchFamily="2" charset="-79"/>
              <a:ea typeface="Accordance" pitchFamily="2" charset="-79"/>
              <a:cs typeface="Accordance" pitchFamily="2" charset="-79"/>
            </a:endParaRPr>
          </a:p>
        </p:txBody>
      </p:sp>
    </p:spTree>
    <p:extLst>
      <p:ext uri="{BB962C8B-B14F-4D97-AF65-F5344CB8AC3E}">
        <p14:creationId xmlns:p14="http://schemas.microsoft.com/office/powerpoint/2010/main" val="2617689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2"/>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2280593" y="313694"/>
            <a:ext cx="6674708"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Cammino di preparazione</a:t>
            </a:r>
          </a:p>
        </p:txBody>
      </p:sp>
      <p:sp>
        <p:nvSpPr>
          <p:cNvPr id="3" name="CasellaDiTesto 2">
            <a:extLst>
              <a:ext uri="{FF2B5EF4-FFF2-40B4-BE49-F238E27FC236}">
                <a16:creationId xmlns:a16="http://schemas.microsoft.com/office/drawing/2014/main" id="{7881E1E4-47CC-90FE-6AE8-C85BDF55AF5F}"/>
              </a:ext>
            </a:extLst>
          </p:cNvPr>
          <p:cNvSpPr txBox="1"/>
          <p:nvPr/>
        </p:nvSpPr>
        <p:spPr>
          <a:xfrm>
            <a:off x="487016" y="1143000"/>
            <a:ext cx="10455966" cy="5940088"/>
          </a:xfrm>
          <a:prstGeom prst="rect">
            <a:avLst/>
          </a:prstGeom>
          <a:noFill/>
        </p:spPr>
        <p:txBody>
          <a:bodyPr wrap="square" rtlCol="0">
            <a:spAutoFit/>
          </a:bodyPr>
          <a:lstStyle/>
          <a:p>
            <a:pPr marL="342900" indent="-342900">
              <a:buFont typeface="Font di sistema regolare"/>
              <a:buChar char="-"/>
            </a:pPr>
            <a:r>
              <a:rPr lang="it-IT" sz="2000" b="1" i="0" u="none" strike="noStrike" dirty="0">
                <a:solidFill>
                  <a:srgbClr val="666666"/>
                </a:solidFill>
                <a:effectLst/>
                <a:latin typeface="inherit"/>
              </a:rPr>
              <a:t>La pastorale giovanile italiana sta </a:t>
            </a:r>
            <a:r>
              <a:rPr lang="it-IT" sz="2000" b="1" dirty="0">
                <a:solidFill>
                  <a:srgbClr val="666666"/>
                </a:solidFill>
                <a:latin typeface="inherit"/>
              </a:rPr>
              <a:t>realizzando delle schede contenenti un percorso di preparazione suddiviso in tappe per prepararsi in questi mesi alla partecipazione della GMG.</a:t>
            </a:r>
          </a:p>
          <a:p>
            <a:pPr marL="342900" indent="-342900">
              <a:buFont typeface="Font di sistema regolare"/>
              <a:buChar char="-"/>
            </a:pPr>
            <a:endParaRPr lang="it-IT" sz="2000" b="1" dirty="0">
              <a:solidFill>
                <a:srgbClr val="666666"/>
              </a:solidFill>
              <a:latin typeface="inherit"/>
            </a:endParaRPr>
          </a:p>
          <a:p>
            <a:pPr marL="342900" indent="-342900">
              <a:buFont typeface="Font di sistema regolare"/>
              <a:buChar char="-"/>
            </a:pPr>
            <a:r>
              <a:rPr lang="it-IT" sz="2000" b="0" i="0" u="none" strike="noStrike" dirty="0">
                <a:solidFill>
                  <a:srgbClr val="666667"/>
                </a:solidFill>
                <a:effectLst/>
                <a:latin typeface="Open Sans" panose="020B0606030504020204" pitchFamily="34" charset="0"/>
              </a:rPr>
              <a:t>Pensare e preparare la </a:t>
            </a:r>
            <a:r>
              <a:rPr lang="it-IT" sz="2000" b="0" i="0" u="none" strike="noStrike" dirty="0" err="1">
                <a:solidFill>
                  <a:srgbClr val="666667"/>
                </a:solidFill>
                <a:effectLst/>
                <a:latin typeface="Open Sans" panose="020B0606030504020204" pitchFamily="34" charset="0"/>
              </a:rPr>
              <a:t>Gmg</a:t>
            </a:r>
            <a:r>
              <a:rPr lang="it-IT" sz="2000" b="0" i="0" u="none" strike="noStrike" dirty="0">
                <a:solidFill>
                  <a:srgbClr val="666667"/>
                </a:solidFill>
                <a:effectLst/>
                <a:latin typeface="Open Sans" panose="020B0606030504020204" pitchFamily="34" charset="0"/>
              </a:rPr>
              <a:t> come un progetto di pastorale giovanile, e non (solo) come un grande evento. È questa la sfida che si ripropone alla vigilia di ogni nuovo pellegrinaggio, quando tanti giovani convergeranno, insieme al Papa, in uno dei tanti angoli della Terra.</a:t>
            </a:r>
            <a:br>
              <a:rPr lang="it-IT" sz="2000" dirty="0"/>
            </a:br>
            <a:r>
              <a:rPr lang="it-IT" sz="2000" b="0" i="0" u="none" strike="noStrike" dirty="0">
                <a:solidFill>
                  <a:srgbClr val="666667"/>
                </a:solidFill>
                <a:effectLst/>
                <a:latin typeface="Open Sans" panose="020B0606030504020204" pitchFamily="34" charset="0"/>
              </a:rPr>
              <a:t>Per sostenere la prospettiva del progetto, che tiene aperti orizzonti di senso e di semina larghi, oltre la data di agosto 2023, il Servizio per la Pastorale Giovanile offrirà durante l’anno alcune schede online. Si tratta di riflessioni sia per accompagnare i giovani, sia per i giovani stessi che, lo sappiamo, possono e vogliono essere coinvolti in ciò che li riguarda. In particolare suggeriamo la lettura della SCHEDA 0 che apre percorsi per una nuova consapevolezza pastorale a partire dal contesto odierno.</a:t>
            </a:r>
            <a:br>
              <a:rPr lang="it-IT" sz="2000" dirty="0"/>
            </a:br>
            <a:r>
              <a:rPr lang="it-IT" sz="2000" b="0" i="0" u="none" strike="noStrike" dirty="0">
                <a:solidFill>
                  <a:srgbClr val="666667"/>
                </a:solidFill>
                <a:effectLst/>
                <a:latin typeface="Open Sans" panose="020B0606030504020204" pitchFamily="34" charset="0"/>
              </a:rPr>
              <a:t>Nelle schede si trovano anche tracce facilmente spendibili per incontri, ritiri, prove tecniche di pellegrinaggio. A ciascuna realtà, in base alla propria storia, la libertà di riorganizzare il materiale per il meglio dei propri giovani.</a:t>
            </a:r>
            <a:endParaRPr lang="it-IT" sz="2000" b="1" dirty="0">
              <a:solidFill>
                <a:srgbClr val="666666"/>
              </a:solidFill>
              <a:latin typeface="inherit"/>
            </a:endParaRPr>
          </a:p>
          <a:p>
            <a:endParaRPr lang="it-IT" sz="2000" b="1" dirty="0"/>
          </a:p>
          <a:p>
            <a:endParaRPr lang="it-IT" sz="2000" b="1" dirty="0"/>
          </a:p>
        </p:txBody>
      </p:sp>
    </p:spTree>
    <p:extLst>
      <p:ext uri="{BB962C8B-B14F-4D97-AF65-F5344CB8AC3E}">
        <p14:creationId xmlns:p14="http://schemas.microsoft.com/office/powerpoint/2010/main" val="3943961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2"/>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2280593" y="214096"/>
            <a:ext cx="6674708"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Cammino di preparazione</a:t>
            </a:r>
          </a:p>
        </p:txBody>
      </p:sp>
      <p:sp>
        <p:nvSpPr>
          <p:cNvPr id="3" name="CasellaDiTesto 2">
            <a:extLst>
              <a:ext uri="{FF2B5EF4-FFF2-40B4-BE49-F238E27FC236}">
                <a16:creationId xmlns:a16="http://schemas.microsoft.com/office/drawing/2014/main" id="{7881E1E4-47CC-90FE-6AE8-C85BDF55AF5F}"/>
              </a:ext>
            </a:extLst>
          </p:cNvPr>
          <p:cNvSpPr txBox="1"/>
          <p:nvPr/>
        </p:nvSpPr>
        <p:spPr>
          <a:xfrm>
            <a:off x="439660" y="1246478"/>
            <a:ext cx="10930706" cy="5355312"/>
          </a:xfrm>
          <a:prstGeom prst="rect">
            <a:avLst/>
          </a:prstGeom>
          <a:noFill/>
        </p:spPr>
        <p:txBody>
          <a:bodyPr wrap="square" rtlCol="0">
            <a:spAutoFit/>
          </a:bodyPr>
          <a:lstStyle/>
          <a:p>
            <a:pPr algn="l"/>
            <a:r>
              <a:rPr lang="it-IT" b="1" i="0" u="none" strike="noStrike" dirty="0">
                <a:solidFill>
                  <a:srgbClr val="337AB7"/>
                </a:solidFill>
                <a:effectLst/>
                <a:latin typeface="Open Sans" panose="020B0606030504020204" pitchFamily="34" charset="0"/>
                <a:hlinkClick r:id="rId3"/>
              </a:rPr>
              <a:t>0. Il progetto comune: gli ingredienti principali e le attenzioni pastorali</a:t>
            </a:r>
            <a:br>
              <a:rPr lang="it-IT" b="0" i="0" u="none" strike="noStrike" dirty="0">
                <a:solidFill>
                  <a:srgbClr val="666667"/>
                </a:solidFill>
                <a:effectLst/>
                <a:latin typeface="Open Sans" panose="020B0606030504020204" pitchFamily="34" charset="0"/>
              </a:rPr>
            </a:br>
            <a:r>
              <a:rPr lang="it-IT" b="0" i="0" u="none" strike="noStrike" dirty="0">
                <a:solidFill>
                  <a:srgbClr val="666667"/>
                </a:solidFill>
                <a:effectLst/>
                <a:latin typeface="Open Sans" panose="020B0606030504020204" pitchFamily="34" charset="0"/>
              </a:rPr>
              <a:t>la GMG oggi, come evento di Chiesa, ma anche esperienza dei e per i giovani.</a:t>
            </a:r>
          </a:p>
          <a:p>
            <a:pPr algn="l"/>
            <a:r>
              <a:rPr lang="it-IT" b="1" i="0" u="none" strike="noStrike" dirty="0">
                <a:solidFill>
                  <a:srgbClr val="337AB7"/>
                </a:solidFill>
                <a:effectLst/>
                <a:latin typeface="Open Sans" panose="020B0606030504020204" pitchFamily="34" charset="0"/>
                <a:hlinkClick r:id="rId4"/>
              </a:rPr>
              <a:t>1. La GMG come pellegrinaggio: Il senso profondo dell’esperienza, del muoversi, del lasciare e del ritrovarsi</a:t>
            </a:r>
            <a:br>
              <a:rPr lang="it-IT" b="0" i="0" u="none" strike="noStrike" dirty="0">
                <a:solidFill>
                  <a:srgbClr val="666667"/>
                </a:solidFill>
                <a:effectLst/>
                <a:latin typeface="Open Sans" panose="020B0606030504020204" pitchFamily="34" charset="0"/>
              </a:rPr>
            </a:br>
            <a:r>
              <a:rPr lang="it-IT" b="0" i="0" u="none" strike="noStrike" dirty="0">
                <a:solidFill>
                  <a:srgbClr val="666667"/>
                </a:solidFill>
                <a:effectLst/>
                <a:latin typeface="Open Sans" panose="020B0606030504020204" pitchFamily="34" charset="0"/>
              </a:rPr>
              <a:t>Il significato eterno del peregrinare nel contesto attuale dove nessuna distanza sembra insormontabile</a:t>
            </a:r>
          </a:p>
          <a:p>
            <a:pPr algn="l"/>
            <a:r>
              <a:rPr lang="it-IT" b="1" i="0" u="none" strike="noStrike" dirty="0">
                <a:solidFill>
                  <a:srgbClr val="337AB7"/>
                </a:solidFill>
                <a:effectLst/>
                <a:latin typeface="Open Sans" panose="020B0606030504020204" pitchFamily="34" charset="0"/>
                <a:hlinkClick r:id="rId5"/>
              </a:rPr>
              <a:t>2. L’icona biblica: Maria si alzò e andò in fretta (Lc 1,39).</a:t>
            </a:r>
            <a:br>
              <a:rPr lang="it-IT" b="0" i="0" u="none" strike="noStrike" dirty="0">
                <a:solidFill>
                  <a:srgbClr val="666667"/>
                </a:solidFill>
                <a:effectLst/>
                <a:latin typeface="Open Sans" panose="020B0606030504020204" pitchFamily="34" charset="0"/>
              </a:rPr>
            </a:br>
            <a:r>
              <a:rPr lang="it-IT" b="0" i="0" u="none" strike="noStrike" dirty="0">
                <a:solidFill>
                  <a:srgbClr val="666667"/>
                </a:solidFill>
                <a:effectLst/>
                <a:latin typeface="Open Sans" panose="020B0606030504020204" pitchFamily="34" charset="0"/>
              </a:rPr>
              <a:t>Percorsi di approfondimento e sguardi plurali intorno alla Parola.</a:t>
            </a:r>
          </a:p>
          <a:p>
            <a:pPr algn="l"/>
            <a:r>
              <a:rPr lang="it-IT" b="1" i="0" u="none" strike="noStrike" dirty="0">
                <a:solidFill>
                  <a:srgbClr val="666667"/>
                </a:solidFill>
                <a:effectLst/>
                <a:latin typeface="Open Sans" panose="020B0606030504020204" pitchFamily="34" charset="0"/>
              </a:rPr>
              <a:t>3. L’invisibile che è in me: l’esperienza del pellegrinaggio come occasione di scoperta spirituale</a:t>
            </a:r>
            <a:br>
              <a:rPr lang="it-IT" b="0" i="0" u="none" strike="noStrike" dirty="0">
                <a:solidFill>
                  <a:srgbClr val="666667"/>
                </a:solidFill>
                <a:effectLst/>
                <a:latin typeface="Open Sans" panose="020B0606030504020204" pitchFamily="34" charset="0"/>
              </a:rPr>
            </a:br>
            <a:r>
              <a:rPr lang="it-IT" b="0" i="0" u="none" strike="noStrike" dirty="0">
                <a:solidFill>
                  <a:srgbClr val="666667"/>
                </a:solidFill>
                <a:effectLst/>
                <a:latin typeface="Open Sans" panose="020B0606030504020204" pitchFamily="34" charset="0"/>
              </a:rPr>
              <a:t>Il mistero di ciascuno e il mistero della salvezza: quale connessione possibile?</a:t>
            </a:r>
          </a:p>
          <a:p>
            <a:pPr algn="l"/>
            <a:r>
              <a:rPr lang="it-IT" b="1" i="0" u="none" strike="noStrike" dirty="0">
                <a:solidFill>
                  <a:srgbClr val="666667"/>
                </a:solidFill>
                <a:effectLst/>
                <a:latin typeface="Open Sans" panose="020B0606030504020204" pitchFamily="34" charset="0"/>
              </a:rPr>
              <a:t>4. Oltre il mare: i segni di una lunga storia ancora visibili in Portogallo</a:t>
            </a:r>
            <a:br>
              <a:rPr lang="it-IT" b="0" i="0" u="none" strike="noStrike" dirty="0">
                <a:solidFill>
                  <a:srgbClr val="666667"/>
                </a:solidFill>
                <a:effectLst/>
                <a:latin typeface="Open Sans" panose="020B0606030504020204" pitchFamily="34" charset="0"/>
              </a:rPr>
            </a:br>
            <a:r>
              <a:rPr lang="it-IT" b="0" i="0" u="none" strike="noStrike" dirty="0">
                <a:solidFill>
                  <a:srgbClr val="666667"/>
                </a:solidFill>
                <a:effectLst/>
                <a:latin typeface="Open Sans" panose="020B0606030504020204" pitchFamily="34" charset="0"/>
              </a:rPr>
              <a:t>Una terra affacciata sull’oceano, che guarda lontano, verso la novità dell’imprevedibile.</a:t>
            </a:r>
          </a:p>
          <a:p>
            <a:pPr algn="l"/>
            <a:r>
              <a:rPr lang="it-IT" b="1" i="0" u="none" strike="noStrike" dirty="0">
                <a:solidFill>
                  <a:srgbClr val="666667"/>
                </a:solidFill>
                <a:effectLst/>
                <a:latin typeface="Open Sans" panose="020B0606030504020204" pitchFamily="34" charset="0"/>
              </a:rPr>
              <a:t>5. Lisbona, la città: abitare una città straniera.</a:t>
            </a:r>
            <a:br>
              <a:rPr lang="it-IT" b="0" i="0" u="none" strike="noStrike" dirty="0">
                <a:solidFill>
                  <a:srgbClr val="666667"/>
                </a:solidFill>
                <a:effectLst/>
                <a:latin typeface="Open Sans" panose="020B0606030504020204" pitchFamily="34" charset="0"/>
              </a:rPr>
            </a:br>
            <a:r>
              <a:rPr lang="it-IT" b="0" i="0" u="none" strike="noStrike" dirty="0">
                <a:solidFill>
                  <a:srgbClr val="666667"/>
                </a:solidFill>
                <a:effectLst/>
                <a:latin typeface="Open Sans" panose="020B0606030504020204" pitchFamily="34" charset="0"/>
              </a:rPr>
              <a:t>Quali occhi preparare per non perdere la meraviglia della scoperta, ma, allo stesso tempo, sapersi orientare?</a:t>
            </a:r>
          </a:p>
          <a:p>
            <a:pPr algn="l"/>
            <a:r>
              <a:rPr lang="it-IT" b="1" i="0" u="none" strike="noStrike" dirty="0">
                <a:solidFill>
                  <a:srgbClr val="666667"/>
                </a:solidFill>
                <a:effectLst/>
                <a:latin typeface="Open Sans" panose="020B0606030504020204" pitchFamily="34" charset="0"/>
              </a:rPr>
              <a:t>6. Organizzare la GMG 2033: gli aspetti pastorali e le attenzioni speciali.</a:t>
            </a:r>
            <a:br>
              <a:rPr lang="it-IT" b="0" i="0" u="none" strike="noStrike" dirty="0">
                <a:solidFill>
                  <a:srgbClr val="666667"/>
                </a:solidFill>
                <a:effectLst/>
                <a:latin typeface="Open Sans" panose="020B0606030504020204" pitchFamily="34" charset="0"/>
              </a:rPr>
            </a:br>
            <a:r>
              <a:rPr lang="it-IT" b="0" i="0" u="none" strike="noStrike" dirty="0">
                <a:solidFill>
                  <a:srgbClr val="666667"/>
                </a:solidFill>
                <a:effectLst/>
                <a:latin typeface="Open Sans" panose="020B0606030504020204" pitchFamily="34" charset="0"/>
              </a:rPr>
              <a:t>Tutto quello che è importante sapere, preventivare e attivare.</a:t>
            </a:r>
          </a:p>
          <a:p>
            <a:pPr algn="l"/>
            <a:r>
              <a:rPr lang="it-IT" b="1" i="0" u="none" strike="noStrike" dirty="0">
                <a:solidFill>
                  <a:srgbClr val="666667"/>
                </a:solidFill>
                <a:effectLst/>
                <a:latin typeface="Open Sans" panose="020B0606030504020204" pitchFamily="34" charset="0"/>
              </a:rPr>
              <a:t>7. Il ritorno: pensare da subito a ciò che sarà della GMG quando si torna a casa.</a:t>
            </a:r>
            <a:br>
              <a:rPr lang="it-IT" b="0" i="0" u="none" strike="noStrike" dirty="0">
                <a:solidFill>
                  <a:srgbClr val="666667"/>
                </a:solidFill>
                <a:effectLst/>
                <a:latin typeface="Open Sans" panose="020B0606030504020204" pitchFamily="34" charset="0"/>
              </a:rPr>
            </a:br>
            <a:r>
              <a:rPr lang="it-IT" b="0" i="0" u="none" strike="noStrike" dirty="0">
                <a:solidFill>
                  <a:srgbClr val="666667"/>
                </a:solidFill>
                <a:effectLst/>
                <a:latin typeface="Open Sans" panose="020B0606030504020204" pitchFamily="34" charset="0"/>
              </a:rPr>
              <a:t>Alcune proposte di semina da compiere prima, affinché ci possa essere un raccolto abbondante poi.</a:t>
            </a:r>
          </a:p>
        </p:txBody>
      </p:sp>
    </p:spTree>
    <p:extLst>
      <p:ext uri="{BB962C8B-B14F-4D97-AF65-F5344CB8AC3E}">
        <p14:creationId xmlns:p14="http://schemas.microsoft.com/office/powerpoint/2010/main" val="1323636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E340D5FB-CF45-8E22-333E-458C31BEBF46}"/>
              </a:ext>
            </a:extLst>
          </p:cNvPr>
          <p:cNvSpPr txBox="1"/>
          <p:nvPr/>
        </p:nvSpPr>
        <p:spPr>
          <a:xfrm>
            <a:off x="345990" y="383060"/>
            <a:ext cx="9650626" cy="1477328"/>
          </a:xfrm>
          <a:prstGeom prst="rect">
            <a:avLst/>
          </a:prstGeom>
          <a:noFill/>
        </p:spPr>
        <p:txBody>
          <a:bodyPr wrap="square" rtlCol="0">
            <a:spAutoFit/>
          </a:bodyPr>
          <a:lstStyle/>
          <a:p>
            <a:r>
              <a:rPr lang="it-IT" b="1" i="0" u="none" strike="noStrike" dirty="0">
                <a:solidFill>
                  <a:srgbClr val="1A1A1A"/>
                </a:solidFill>
                <a:effectLst/>
                <a:latin typeface="Noto Sans" panose="020B0502040504020204" pitchFamily="34" charset="0"/>
              </a:rPr>
              <a:t>- Secondo molti, è la più bella invenzione di Papa Giovanni Paolo II.</a:t>
            </a:r>
            <a:r>
              <a:rPr lang="it-IT" b="0" i="0" u="none" strike="noStrike" dirty="0">
                <a:solidFill>
                  <a:srgbClr val="1A1A1A"/>
                </a:solidFill>
                <a:effectLst/>
                <a:latin typeface="Noto Sans" panose="020B0502040504020204" pitchFamily="34" charset="0"/>
              </a:rPr>
              <a:t> Nel 1984 il Papa decise di organizzare un incontro per la Domenica delle Palme, a Roma, per celebrare il Giubileo dei giovani dell’Anno Santo della Redenzione 1983-1984. Erano attesi sessantamila pellegrini, ma all’evento parteciparono duecentocinquantamila giovani provenienti da diversi Paesi del mondo.</a:t>
            </a:r>
            <a:endParaRPr lang="it-IT" dirty="0"/>
          </a:p>
        </p:txBody>
      </p:sp>
      <p:pic>
        <p:nvPicPr>
          <p:cNvPr id="3" name="Immagine 2">
            <a:extLst>
              <a:ext uri="{FF2B5EF4-FFF2-40B4-BE49-F238E27FC236}">
                <a16:creationId xmlns:a16="http://schemas.microsoft.com/office/drawing/2014/main" id="{AE916C16-F29A-D740-3A1A-A5CB3DBD6833}"/>
              </a:ext>
            </a:extLst>
          </p:cNvPr>
          <p:cNvPicPr>
            <a:picLocks noChangeAspect="1"/>
          </p:cNvPicPr>
          <p:nvPr/>
        </p:nvPicPr>
        <p:blipFill>
          <a:blip r:embed="rId4"/>
          <a:stretch>
            <a:fillRect/>
          </a:stretch>
        </p:blipFill>
        <p:spPr>
          <a:xfrm>
            <a:off x="3129691" y="2087090"/>
            <a:ext cx="8626959" cy="4387850"/>
          </a:xfrm>
          <a:prstGeom prst="rect">
            <a:avLst/>
          </a:prstGeom>
        </p:spPr>
      </p:pic>
    </p:spTree>
    <p:extLst>
      <p:ext uri="{BB962C8B-B14F-4D97-AF65-F5344CB8AC3E}">
        <p14:creationId xmlns:p14="http://schemas.microsoft.com/office/powerpoint/2010/main" val="3825077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2"/>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CA4B5065-B900-17B9-6BDC-7783D053D0E6}"/>
              </a:ext>
            </a:extLst>
          </p:cNvPr>
          <p:cNvSpPr txBox="1"/>
          <p:nvPr/>
        </p:nvSpPr>
        <p:spPr>
          <a:xfrm>
            <a:off x="2280593" y="214096"/>
            <a:ext cx="6674708" cy="707886"/>
          </a:xfrm>
          <a:prstGeom prst="rect">
            <a:avLst/>
          </a:prstGeom>
          <a:noFill/>
        </p:spPr>
        <p:txBody>
          <a:bodyPr wrap="square" rtlCol="0">
            <a:spAutoFit/>
          </a:bodyPr>
          <a:lstStyle/>
          <a:p>
            <a:r>
              <a:rPr lang="it-IT" sz="4000" b="1" dirty="0">
                <a:solidFill>
                  <a:srgbClr val="C00000"/>
                </a:solidFill>
                <a:latin typeface="Accordance" pitchFamily="2" charset="-79"/>
                <a:ea typeface="Accordance" pitchFamily="2" charset="-79"/>
                <a:cs typeface="Accordance" pitchFamily="2" charset="-79"/>
              </a:rPr>
              <a:t>Cammino di preparazione</a:t>
            </a:r>
          </a:p>
        </p:txBody>
      </p:sp>
      <p:sp>
        <p:nvSpPr>
          <p:cNvPr id="5" name="CasellaDiTesto 4">
            <a:extLst>
              <a:ext uri="{FF2B5EF4-FFF2-40B4-BE49-F238E27FC236}">
                <a16:creationId xmlns:a16="http://schemas.microsoft.com/office/drawing/2014/main" id="{879EA0FC-590F-A726-6308-AC1C1C389DDC}"/>
              </a:ext>
            </a:extLst>
          </p:cNvPr>
          <p:cNvSpPr txBox="1"/>
          <p:nvPr/>
        </p:nvSpPr>
        <p:spPr>
          <a:xfrm>
            <a:off x="487016" y="1143000"/>
            <a:ext cx="10455966" cy="2554545"/>
          </a:xfrm>
          <a:prstGeom prst="rect">
            <a:avLst/>
          </a:prstGeom>
          <a:noFill/>
        </p:spPr>
        <p:txBody>
          <a:bodyPr wrap="square" rtlCol="0">
            <a:spAutoFit/>
          </a:bodyPr>
          <a:lstStyle/>
          <a:p>
            <a:pPr marL="342900" indent="-342900">
              <a:buFont typeface="Font di sistema regolare"/>
              <a:buChar char="-"/>
            </a:pPr>
            <a:r>
              <a:rPr lang="it-IT" sz="2000" b="1" i="0" u="none" strike="noStrike" dirty="0">
                <a:solidFill>
                  <a:srgbClr val="666666"/>
                </a:solidFill>
                <a:effectLst/>
                <a:latin typeface="inherit"/>
              </a:rPr>
              <a:t>Sezione ufficiale della Pastorale Giovanile italiana relativa alla GMG di Lisbona:</a:t>
            </a:r>
          </a:p>
          <a:p>
            <a:r>
              <a:rPr lang="it-IT" sz="2000" b="1" dirty="0">
                <a:solidFill>
                  <a:srgbClr val="666666"/>
                </a:solidFill>
                <a:latin typeface="inherit"/>
                <a:hlinkClick r:id="rId3"/>
              </a:rPr>
              <a:t>https://giovani.chiesacattolica.it/gmg-lisbona-2023/</a:t>
            </a:r>
            <a:endParaRPr lang="it-IT" sz="2000" b="1" dirty="0">
              <a:solidFill>
                <a:srgbClr val="666666"/>
              </a:solidFill>
              <a:latin typeface="inherit"/>
            </a:endParaRPr>
          </a:p>
          <a:p>
            <a:endParaRPr lang="it-IT" sz="2000" b="1" dirty="0">
              <a:solidFill>
                <a:srgbClr val="666666"/>
              </a:solidFill>
              <a:latin typeface="inherit"/>
            </a:endParaRPr>
          </a:p>
          <a:p>
            <a:pPr marL="342900" indent="-342900">
              <a:buFontTx/>
              <a:buChar char="-"/>
            </a:pPr>
            <a:r>
              <a:rPr lang="it-IT" sz="2000" b="1" dirty="0">
                <a:solidFill>
                  <a:srgbClr val="666666"/>
                </a:solidFill>
                <a:latin typeface="inherit"/>
              </a:rPr>
              <a:t>Le schede dei sussidi sono scaricabili qui:</a:t>
            </a:r>
          </a:p>
          <a:p>
            <a:r>
              <a:rPr lang="it-IT" sz="2000" b="1" dirty="0">
                <a:solidFill>
                  <a:srgbClr val="666666"/>
                </a:solidFill>
                <a:latin typeface="inherit"/>
                <a:hlinkClick r:id="rId4"/>
              </a:rPr>
              <a:t>https://giovani.chiesacattolica.it/category/lisbona-2023/sussidi-lisbona-2023/</a:t>
            </a:r>
            <a:endParaRPr lang="it-IT" sz="2000" b="1" dirty="0">
              <a:solidFill>
                <a:srgbClr val="666666"/>
              </a:solidFill>
              <a:latin typeface="inherit"/>
            </a:endParaRPr>
          </a:p>
          <a:p>
            <a:endParaRPr lang="it-IT" sz="2000" b="1" dirty="0">
              <a:solidFill>
                <a:srgbClr val="666666"/>
              </a:solidFill>
              <a:latin typeface="inherit"/>
            </a:endParaRPr>
          </a:p>
          <a:p>
            <a:endParaRPr lang="it-IT" sz="2000" b="1" dirty="0"/>
          </a:p>
          <a:p>
            <a:endParaRPr lang="it-IT" sz="2000" b="1" dirty="0"/>
          </a:p>
        </p:txBody>
      </p:sp>
    </p:spTree>
    <p:extLst>
      <p:ext uri="{BB962C8B-B14F-4D97-AF65-F5344CB8AC3E}">
        <p14:creationId xmlns:p14="http://schemas.microsoft.com/office/powerpoint/2010/main" val="107059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EA115A0-B6A4-A7F5-C93F-66F20E19A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9441"/>
            <a:ext cx="10607040" cy="6819118"/>
          </a:xfrm>
          <a:prstGeom prst="rect">
            <a:avLst/>
          </a:prstGeom>
        </p:spPr>
      </p:pic>
      <p:sp>
        <p:nvSpPr>
          <p:cNvPr id="5" name="Rettangolo 4">
            <a:extLst>
              <a:ext uri="{FF2B5EF4-FFF2-40B4-BE49-F238E27FC236}">
                <a16:creationId xmlns:a16="http://schemas.microsoft.com/office/drawing/2014/main" id="{65820548-4026-125E-E4F0-C2679C173CC7}"/>
              </a:ext>
            </a:extLst>
          </p:cNvPr>
          <p:cNvSpPr/>
          <p:nvPr/>
        </p:nvSpPr>
        <p:spPr>
          <a:xfrm>
            <a:off x="4748350" y="267220"/>
            <a:ext cx="824948" cy="1062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471383EA-4B18-F8EE-8E6C-88DE766560FA}"/>
              </a:ext>
            </a:extLst>
          </p:cNvPr>
          <p:cNvPicPr>
            <a:picLocks noChangeAspect="1"/>
          </p:cNvPicPr>
          <p:nvPr/>
        </p:nvPicPr>
        <p:blipFill>
          <a:blip r:embed="rId3"/>
          <a:stretch>
            <a:fillRect/>
          </a:stretch>
        </p:blipFill>
        <p:spPr>
          <a:xfrm>
            <a:off x="4388817" y="298175"/>
            <a:ext cx="1648515" cy="952812"/>
          </a:xfrm>
          <a:prstGeom prst="rect">
            <a:avLst/>
          </a:prstGeom>
        </p:spPr>
      </p:pic>
    </p:spTree>
    <p:extLst>
      <p:ext uri="{BB962C8B-B14F-4D97-AF65-F5344CB8AC3E}">
        <p14:creationId xmlns:p14="http://schemas.microsoft.com/office/powerpoint/2010/main" val="4262862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E6A14D2-DF3C-0610-2C22-EE940908BCF0}"/>
              </a:ext>
            </a:extLst>
          </p:cNvPr>
          <p:cNvPicPr>
            <a:picLocks noChangeAspect="1"/>
          </p:cNvPicPr>
          <p:nvPr/>
        </p:nvPicPr>
        <p:blipFill>
          <a:blip r:embed="rId2"/>
          <a:stretch>
            <a:fillRect/>
          </a:stretch>
        </p:blipFill>
        <p:spPr>
          <a:xfrm>
            <a:off x="1222625" y="17637"/>
            <a:ext cx="9771946" cy="6840363"/>
          </a:xfrm>
          <a:prstGeom prst="rect">
            <a:avLst/>
          </a:prstGeom>
        </p:spPr>
      </p:pic>
      <p:sp>
        <p:nvSpPr>
          <p:cNvPr id="7" name="Rettangolo 6">
            <a:extLst>
              <a:ext uri="{FF2B5EF4-FFF2-40B4-BE49-F238E27FC236}">
                <a16:creationId xmlns:a16="http://schemas.microsoft.com/office/drawing/2014/main" id="{70F61F38-49F3-4680-E6F6-C4FA421B6CCB}"/>
              </a:ext>
            </a:extLst>
          </p:cNvPr>
          <p:cNvSpPr/>
          <p:nvPr/>
        </p:nvSpPr>
        <p:spPr>
          <a:xfrm>
            <a:off x="4284324" y="4150760"/>
            <a:ext cx="585627" cy="174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5F6A7124-F034-E12F-3ED7-10B68C713AD9}"/>
              </a:ext>
            </a:extLst>
          </p:cNvPr>
          <p:cNvSpPr txBox="1"/>
          <p:nvPr/>
        </p:nvSpPr>
        <p:spPr>
          <a:xfrm>
            <a:off x="4194000" y="4068000"/>
            <a:ext cx="798229" cy="323165"/>
          </a:xfrm>
          <a:prstGeom prst="rect">
            <a:avLst/>
          </a:prstGeom>
          <a:noFill/>
        </p:spPr>
        <p:txBody>
          <a:bodyPr wrap="square" rtlCol="0">
            <a:spAutoFit/>
          </a:bodyPr>
          <a:lstStyle/>
          <a:p>
            <a:r>
              <a:rPr lang="it-IT" sz="1500" dirty="0">
                <a:latin typeface="+mj-lt"/>
              </a:rPr>
              <a:t>Vercelli</a:t>
            </a:r>
            <a:r>
              <a:rPr lang="it-IT" sz="1400" dirty="0">
                <a:latin typeface="+mj-lt"/>
              </a:rPr>
              <a:t>.</a:t>
            </a:r>
          </a:p>
        </p:txBody>
      </p:sp>
      <p:sp>
        <p:nvSpPr>
          <p:cNvPr id="9" name="Rettangolo 8">
            <a:extLst>
              <a:ext uri="{FF2B5EF4-FFF2-40B4-BE49-F238E27FC236}">
                <a16:creationId xmlns:a16="http://schemas.microsoft.com/office/drawing/2014/main" id="{0DD52438-10F1-5DEA-FDF5-DD1A5F528671}"/>
              </a:ext>
            </a:extLst>
          </p:cNvPr>
          <p:cNvSpPr/>
          <p:nvPr/>
        </p:nvSpPr>
        <p:spPr>
          <a:xfrm>
            <a:off x="8098971" y="2129246"/>
            <a:ext cx="1985554"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AF40E45D-3B10-DED2-AB72-8067525A429C}"/>
              </a:ext>
            </a:extLst>
          </p:cNvPr>
          <p:cNvSpPr txBox="1"/>
          <p:nvPr/>
        </p:nvSpPr>
        <p:spPr>
          <a:xfrm>
            <a:off x="8098971" y="2075208"/>
            <a:ext cx="2080419" cy="369332"/>
          </a:xfrm>
          <a:prstGeom prst="rect">
            <a:avLst/>
          </a:prstGeom>
          <a:noFill/>
        </p:spPr>
        <p:txBody>
          <a:bodyPr wrap="square" rtlCol="0">
            <a:spAutoFit/>
          </a:bodyPr>
          <a:lstStyle/>
          <a:p>
            <a:r>
              <a:rPr lang="it-IT" b="1" dirty="0" err="1">
                <a:latin typeface="Calibri" panose="020F0502020204030204" pitchFamily="34" charset="0"/>
                <a:cs typeface="Calibri" panose="020F0502020204030204" pitchFamily="34" charset="0"/>
              </a:rPr>
              <a:t>www.pgvercelli.it</a:t>
            </a:r>
            <a:endParaRPr lang="it-IT" b="1" dirty="0">
              <a:latin typeface="Calibri" panose="020F0502020204030204" pitchFamily="34" charset="0"/>
              <a:cs typeface="Calibri" panose="020F0502020204030204" pitchFamily="34" charset="0"/>
            </a:endParaRPr>
          </a:p>
        </p:txBody>
      </p:sp>
      <p:sp>
        <p:nvSpPr>
          <p:cNvPr id="12" name="Rettangolo 11">
            <a:extLst>
              <a:ext uri="{FF2B5EF4-FFF2-40B4-BE49-F238E27FC236}">
                <a16:creationId xmlns:a16="http://schemas.microsoft.com/office/drawing/2014/main" id="{0F799AD0-93D5-31F1-EBE8-D8EF1C73AA10}"/>
              </a:ext>
            </a:extLst>
          </p:cNvPr>
          <p:cNvSpPr/>
          <p:nvPr/>
        </p:nvSpPr>
        <p:spPr>
          <a:xfrm>
            <a:off x="6108598" y="5199017"/>
            <a:ext cx="4694385" cy="992777"/>
          </a:xfrm>
          <a:prstGeom prst="rect">
            <a:avLst/>
          </a:prstGeom>
          <a:solidFill>
            <a:srgbClr val="D7FFF9"/>
          </a:solidFill>
          <a:ln>
            <a:solidFill>
              <a:srgbClr val="E4FF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D613110-632B-2791-9AA5-64E97171F3E0}"/>
              </a:ext>
            </a:extLst>
          </p:cNvPr>
          <p:cNvSpPr txBox="1"/>
          <p:nvPr/>
        </p:nvSpPr>
        <p:spPr>
          <a:xfrm>
            <a:off x="6119999" y="5148000"/>
            <a:ext cx="4682983" cy="1292662"/>
          </a:xfrm>
          <a:prstGeom prst="rect">
            <a:avLst/>
          </a:prstGeom>
          <a:noFill/>
        </p:spPr>
        <p:txBody>
          <a:bodyPr wrap="square" rtlCol="0">
            <a:spAutoFit/>
          </a:bodyPr>
          <a:lstStyle/>
          <a:p>
            <a:pPr algn="just"/>
            <a:r>
              <a:rPr lang="it-IT" sz="1300" dirty="0">
                <a:effectLst/>
                <a:latin typeface="Quicksand"/>
              </a:rPr>
              <a:t>(Partenza sabato 29 luglio mattina da Vercelli, arrivo in serata a LOURDES. Sistemazione presso il Village </a:t>
            </a:r>
            <a:r>
              <a:rPr lang="it-IT" sz="1300" dirty="0" err="1">
                <a:effectLst/>
                <a:latin typeface="Quicksand"/>
              </a:rPr>
              <a:t>des</a:t>
            </a:r>
            <a:r>
              <a:rPr lang="it-IT" sz="1300" dirty="0">
                <a:effectLst/>
                <a:latin typeface="Quicksand"/>
              </a:rPr>
              <a:t> </a:t>
            </a:r>
            <a:r>
              <a:rPr lang="it-IT" sz="1300" dirty="0" err="1">
                <a:effectLst/>
                <a:latin typeface="Quicksand"/>
              </a:rPr>
              <a:t>Jeunes</a:t>
            </a:r>
            <a:r>
              <a:rPr lang="it-IT" sz="1300" dirty="0">
                <a:effectLst/>
                <a:latin typeface="Quicksand"/>
              </a:rPr>
              <a:t> e pernottamento. Domenica 30 Giornata animata dal Santuario, con S. Messa alla Grotta, </a:t>
            </a:r>
            <a:endParaRPr lang="it-IT" sz="1300" dirty="0">
              <a:effectLst/>
            </a:endParaRPr>
          </a:p>
          <a:p>
            <a:pPr algn="just"/>
            <a:r>
              <a:rPr lang="it-IT" sz="1300" dirty="0">
                <a:effectLst/>
                <a:latin typeface="Quicksand"/>
              </a:rPr>
              <a:t>Processione eucaristica e </a:t>
            </a:r>
            <a:r>
              <a:rPr lang="it-IT" sz="1300" dirty="0" err="1">
                <a:effectLst/>
                <a:latin typeface="Quicksand"/>
              </a:rPr>
              <a:t>aux</a:t>
            </a:r>
            <a:r>
              <a:rPr lang="it-IT" sz="1300" dirty="0">
                <a:effectLst/>
                <a:latin typeface="Quicksand"/>
              </a:rPr>
              <a:t> </a:t>
            </a:r>
            <a:r>
              <a:rPr lang="it-IT" sz="1300" dirty="0" err="1">
                <a:effectLst/>
                <a:latin typeface="Quicksand"/>
              </a:rPr>
              <a:t>flambeaux</a:t>
            </a:r>
            <a:r>
              <a:rPr lang="it-IT" sz="1300" dirty="0">
                <a:effectLst/>
                <a:latin typeface="Quicksand"/>
              </a:rPr>
              <a:t>. Partenza alle 22.30 </a:t>
            </a:r>
            <a:endParaRPr lang="it-IT" sz="1300" dirty="0">
              <a:effectLst/>
            </a:endParaRPr>
          </a:p>
          <a:p>
            <a:pPr algn="just"/>
            <a:endParaRPr lang="it-IT" sz="1300" dirty="0"/>
          </a:p>
        </p:txBody>
      </p:sp>
    </p:spTree>
    <p:extLst>
      <p:ext uri="{BB962C8B-B14F-4D97-AF65-F5344CB8AC3E}">
        <p14:creationId xmlns:p14="http://schemas.microsoft.com/office/powerpoint/2010/main" val="301680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sp>
        <p:nvSpPr>
          <p:cNvPr id="2" name="CasellaDiTesto 1">
            <a:extLst>
              <a:ext uri="{FF2B5EF4-FFF2-40B4-BE49-F238E27FC236}">
                <a16:creationId xmlns:a16="http://schemas.microsoft.com/office/drawing/2014/main" id="{B7D7AE00-24E2-1012-C4D9-818EE0CD86D4}"/>
              </a:ext>
            </a:extLst>
          </p:cNvPr>
          <p:cNvSpPr txBox="1"/>
          <p:nvPr/>
        </p:nvSpPr>
        <p:spPr>
          <a:xfrm>
            <a:off x="1841157" y="939114"/>
            <a:ext cx="184731" cy="369332"/>
          </a:xfrm>
          <a:prstGeom prst="rect">
            <a:avLst/>
          </a:prstGeom>
          <a:noFill/>
        </p:spPr>
        <p:txBody>
          <a:bodyPr wrap="none" rtlCol="0">
            <a:spAutoFit/>
          </a:bodyPr>
          <a:lstStyle/>
          <a:p>
            <a:endParaRPr lang="it-IT" dirty="0"/>
          </a:p>
        </p:txBody>
      </p:sp>
      <p:sp>
        <p:nvSpPr>
          <p:cNvPr id="3" name="CasellaDiTesto 2">
            <a:extLst>
              <a:ext uri="{FF2B5EF4-FFF2-40B4-BE49-F238E27FC236}">
                <a16:creationId xmlns:a16="http://schemas.microsoft.com/office/drawing/2014/main" id="{F0130E22-2A36-69A1-2C74-512979949886}"/>
              </a:ext>
            </a:extLst>
          </p:cNvPr>
          <p:cNvSpPr txBox="1"/>
          <p:nvPr/>
        </p:nvSpPr>
        <p:spPr>
          <a:xfrm>
            <a:off x="213805" y="214096"/>
            <a:ext cx="10137038" cy="2031325"/>
          </a:xfrm>
          <a:prstGeom prst="rect">
            <a:avLst/>
          </a:prstGeom>
          <a:noFill/>
        </p:spPr>
        <p:txBody>
          <a:bodyPr wrap="square" rtlCol="0">
            <a:spAutoFit/>
          </a:bodyPr>
          <a:lstStyle/>
          <a:p>
            <a:pPr algn="just"/>
            <a:r>
              <a:rPr lang="it-IT" b="0" i="0" u="none" strike="noStrike" dirty="0">
                <a:solidFill>
                  <a:srgbClr val="1A1A1A"/>
                </a:solidFill>
                <a:effectLst/>
                <a:latin typeface="Noto Sans" panose="020B0502040504020204" pitchFamily="34" charset="0"/>
              </a:rPr>
              <a:t>L’esperienza fu così significativa per l’intera Chiesa che il Santo Padre decise di ripetere la celebrazione l’anno successivo. In questo raduno, trecentomila giovani pellegrini furono distribuiti tra le chiese della città di Roma per momenti di preghiera e catechesi, seguiti da un raduno unitario in Piazza San Pietro per partecipare alla celebrazione con il Papa. </a:t>
            </a:r>
            <a:r>
              <a:rPr lang="it-IT" b="1" i="0" u="none" strike="noStrike" dirty="0">
                <a:solidFill>
                  <a:srgbClr val="1A1A1A"/>
                </a:solidFill>
                <a:effectLst/>
                <a:latin typeface="Noto Sans" panose="020B0502040504020204" pitchFamily="34" charset="0"/>
              </a:rPr>
              <a:t>Nello stesso anno, 1985, Giovanni Paolo II scrisse un’Esortazione Apostolica ai giovani di tutto il mondo e il 20 dicembre annunciò l’istituzione della Giornata Mondiale della Gioventù.</a:t>
            </a:r>
            <a:endParaRPr lang="it-IT" dirty="0"/>
          </a:p>
        </p:txBody>
      </p:sp>
      <p:sp>
        <p:nvSpPr>
          <p:cNvPr id="4" name="CasellaDiTesto 3">
            <a:extLst>
              <a:ext uri="{FF2B5EF4-FFF2-40B4-BE49-F238E27FC236}">
                <a16:creationId xmlns:a16="http://schemas.microsoft.com/office/drawing/2014/main" id="{BECECDB7-4069-3A1C-1573-F3A63472CE1E}"/>
              </a:ext>
            </a:extLst>
          </p:cNvPr>
          <p:cNvSpPr txBox="1"/>
          <p:nvPr/>
        </p:nvSpPr>
        <p:spPr>
          <a:xfrm>
            <a:off x="213805" y="2890921"/>
            <a:ext cx="11397428" cy="2308324"/>
          </a:xfrm>
          <a:prstGeom prst="rect">
            <a:avLst/>
          </a:prstGeom>
          <a:noFill/>
        </p:spPr>
        <p:txBody>
          <a:bodyPr wrap="square" rtlCol="0">
            <a:spAutoFit/>
          </a:bodyPr>
          <a:lstStyle/>
          <a:p>
            <a:pPr algn="just"/>
            <a:r>
              <a:rPr lang="it-IT" sz="2400" b="1" i="1" u="none" strike="noStrike" dirty="0">
                <a:solidFill>
                  <a:srgbClr val="C00000"/>
                </a:solidFill>
                <a:effectLst/>
                <a:latin typeface="Noto Sans" panose="020B0502040504020204" pitchFamily="34" charset="0"/>
              </a:rPr>
              <a:t>«Tutti i giovani devono sentirsi accompagnati dalla Chiesa: per questo tutta la Chiesa, unita al Successore di Pietro, si sente più impegnata, a livello mondiale, con i giovani di oggi, le loro preoccupazioni e richieste, la loro apertura e le loro speranze , per rispondere alle loro aspirazioni, trasmettendo la certezza che è Cristo, la Verità che è Cristo, l’amore che è Cristo, attraverso un adeguato processo di sviluppo».</a:t>
            </a:r>
            <a:endParaRPr lang="it-IT" sz="2400" i="1" dirty="0">
              <a:solidFill>
                <a:srgbClr val="C00000"/>
              </a:solidFill>
            </a:endParaRPr>
          </a:p>
        </p:txBody>
      </p:sp>
    </p:spTree>
    <p:extLst>
      <p:ext uri="{BB962C8B-B14F-4D97-AF65-F5344CB8AC3E}">
        <p14:creationId xmlns:p14="http://schemas.microsoft.com/office/powerpoint/2010/main" val="190979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10606" y="5857101"/>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53817" y="226452"/>
            <a:ext cx="1512022" cy="807484"/>
          </a:xfrm>
          <a:prstGeom prst="rect">
            <a:avLst/>
          </a:prstGeom>
        </p:spPr>
      </p:pic>
      <p:sp>
        <p:nvSpPr>
          <p:cNvPr id="3" name="CasellaDiTesto 2">
            <a:extLst>
              <a:ext uri="{FF2B5EF4-FFF2-40B4-BE49-F238E27FC236}">
                <a16:creationId xmlns:a16="http://schemas.microsoft.com/office/drawing/2014/main" id="{E5351CB9-2525-6296-C0F4-CA53E3AFD8DC}"/>
              </a:ext>
            </a:extLst>
          </p:cNvPr>
          <p:cNvSpPr txBox="1"/>
          <p:nvPr/>
        </p:nvSpPr>
        <p:spPr>
          <a:xfrm>
            <a:off x="383057" y="362398"/>
            <a:ext cx="6969213" cy="584775"/>
          </a:xfrm>
          <a:prstGeom prst="rect">
            <a:avLst/>
          </a:prstGeom>
          <a:noFill/>
        </p:spPr>
        <p:txBody>
          <a:bodyPr wrap="square" rtlCol="0">
            <a:spAutoFit/>
          </a:bodyPr>
          <a:lstStyle/>
          <a:p>
            <a:pPr algn="just"/>
            <a:r>
              <a:rPr lang="it-IT" sz="3200" b="1" dirty="0">
                <a:solidFill>
                  <a:srgbClr val="C00000"/>
                </a:solidFill>
                <a:latin typeface="Accordance" pitchFamily="2" charset="-79"/>
                <a:ea typeface="Accordance" pitchFamily="2" charset="-79"/>
                <a:cs typeface="Accordance" pitchFamily="2" charset="-79"/>
              </a:rPr>
              <a:t>Cosa si fa?</a:t>
            </a:r>
          </a:p>
        </p:txBody>
      </p:sp>
      <p:sp>
        <p:nvSpPr>
          <p:cNvPr id="4" name="CasellaDiTesto 3">
            <a:extLst>
              <a:ext uri="{FF2B5EF4-FFF2-40B4-BE49-F238E27FC236}">
                <a16:creationId xmlns:a16="http://schemas.microsoft.com/office/drawing/2014/main" id="{6E5737BC-747E-661A-044A-E27FBC0BE7BD}"/>
              </a:ext>
            </a:extLst>
          </p:cNvPr>
          <p:cNvSpPr txBox="1"/>
          <p:nvPr/>
        </p:nvSpPr>
        <p:spPr>
          <a:xfrm>
            <a:off x="383057" y="1346885"/>
            <a:ext cx="9218141" cy="1569660"/>
          </a:xfrm>
          <a:prstGeom prst="rect">
            <a:avLst/>
          </a:prstGeom>
          <a:noFill/>
        </p:spPr>
        <p:txBody>
          <a:bodyPr wrap="square" rtlCol="0">
            <a:spAutoFit/>
          </a:bodyPr>
          <a:lstStyle/>
          <a:p>
            <a:pPr algn="just"/>
            <a:r>
              <a:rPr lang="it-IT" sz="2400" b="1" i="0" u="none" strike="noStrike" dirty="0">
                <a:solidFill>
                  <a:srgbClr val="1A1A1A"/>
                </a:solidFill>
                <a:effectLst/>
                <a:latin typeface="Noto Sans" panose="020B0502040504020204" pitchFamily="34" charset="0"/>
              </a:rPr>
              <a:t>- Durante la Giornata Mondiale della Gioventù, nell’arco di una settimana, vengono accolti giovani da tutto il mondo</a:t>
            </a:r>
            <a:r>
              <a:rPr lang="it-IT" sz="2400" b="0" i="0" u="none" strike="noStrike" dirty="0">
                <a:solidFill>
                  <a:srgbClr val="1A1A1A"/>
                </a:solidFill>
                <a:effectLst/>
                <a:latin typeface="Noto Sans" panose="020B0502040504020204" pitchFamily="34" charset="0"/>
              </a:rPr>
              <a:t>, prevalentemente in strutture pubbliche (palestre, scuole, padiglioni…), in quelle parrocchiali o in famiglia.</a:t>
            </a:r>
            <a:endParaRPr lang="it-IT" sz="2400" dirty="0"/>
          </a:p>
        </p:txBody>
      </p:sp>
      <p:sp>
        <p:nvSpPr>
          <p:cNvPr id="5" name="CasellaDiTesto 4">
            <a:extLst>
              <a:ext uri="{FF2B5EF4-FFF2-40B4-BE49-F238E27FC236}">
                <a16:creationId xmlns:a16="http://schemas.microsoft.com/office/drawing/2014/main" id="{AC8B0E32-B252-DC7C-8733-216C5E4095C1}"/>
              </a:ext>
            </a:extLst>
          </p:cNvPr>
          <p:cNvSpPr txBox="1"/>
          <p:nvPr/>
        </p:nvSpPr>
        <p:spPr>
          <a:xfrm>
            <a:off x="383057" y="3316257"/>
            <a:ext cx="11491786" cy="1938992"/>
          </a:xfrm>
          <a:prstGeom prst="rect">
            <a:avLst/>
          </a:prstGeom>
          <a:noFill/>
        </p:spPr>
        <p:txBody>
          <a:bodyPr wrap="square" rtlCol="0">
            <a:spAutoFit/>
          </a:bodyPr>
          <a:lstStyle/>
          <a:p>
            <a:pPr algn="just"/>
            <a:r>
              <a:rPr lang="it-IT" sz="2400" dirty="0"/>
              <a:t>- </a:t>
            </a:r>
            <a:r>
              <a:rPr lang="it-IT" sz="2400" b="0" i="0" u="none" strike="noStrike" dirty="0">
                <a:solidFill>
                  <a:srgbClr val="1A1A1A"/>
                </a:solidFill>
                <a:effectLst/>
                <a:latin typeface="Noto Sans" panose="020B0502040504020204" pitchFamily="34" charset="0"/>
              </a:rPr>
              <a:t>Oltre ai</a:t>
            </a:r>
            <a:r>
              <a:rPr lang="it-IT" sz="2400" b="1" i="0" u="none" strike="noStrike" dirty="0">
                <a:solidFill>
                  <a:srgbClr val="1A1A1A"/>
                </a:solidFill>
                <a:effectLst/>
                <a:latin typeface="Noto Sans" panose="020B0502040504020204" pitchFamily="34" charset="0"/>
              </a:rPr>
              <a:t> momenti di preghiera</a:t>
            </a:r>
            <a:r>
              <a:rPr lang="it-IT" sz="2400" b="0" i="0" u="none" strike="noStrike" dirty="0">
                <a:solidFill>
                  <a:srgbClr val="1A1A1A"/>
                </a:solidFill>
                <a:effectLst/>
                <a:latin typeface="Noto Sans" panose="020B0502040504020204" pitchFamily="34" charset="0"/>
              </a:rPr>
              <a:t>,</a:t>
            </a:r>
            <a:r>
              <a:rPr lang="it-IT" sz="2400" b="1" i="0" u="none" strike="noStrike" dirty="0">
                <a:solidFill>
                  <a:srgbClr val="1A1A1A"/>
                </a:solidFill>
                <a:effectLst/>
                <a:latin typeface="Noto Sans" panose="020B0502040504020204" pitchFamily="34" charset="0"/>
              </a:rPr>
              <a:t> condivisione </a:t>
            </a:r>
            <a:r>
              <a:rPr lang="it-IT" sz="2400" b="0" i="0" u="none" strike="noStrike" dirty="0">
                <a:solidFill>
                  <a:srgbClr val="1A1A1A"/>
                </a:solidFill>
                <a:effectLst/>
                <a:latin typeface="Noto Sans" panose="020B0502040504020204" pitchFamily="34" charset="0"/>
              </a:rPr>
              <a:t>e</a:t>
            </a:r>
            <a:r>
              <a:rPr lang="it-IT" sz="2400" b="1" i="0" u="none" strike="noStrike" dirty="0">
                <a:solidFill>
                  <a:srgbClr val="1A1A1A"/>
                </a:solidFill>
                <a:effectLst/>
                <a:latin typeface="Noto Sans" panose="020B0502040504020204" pitchFamily="34" charset="0"/>
              </a:rPr>
              <a:t> svago, </a:t>
            </a:r>
            <a:r>
              <a:rPr lang="it-IT" sz="2400" b="0" i="0" u="none" strike="noStrike" dirty="0">
                <a:solidFill>
                  <a:srgbClr val="1A1A1A"/>
                </a:solidFill>
                <a:effectLst/>
                <a:latin typeface="Noto Sans" panose="020B0502040504020204" pitchFamily="34" charset="0"/>
              </a:rPr>
              <a:t>i giovani partecipano a varie iniziative organizzate dal Comitato locale della GMG in diversi luoghi della città ospitante. I momenti salienti sono le celebrazioni alle quali il Papa è presente, come la </a:t>
            </a:r>
            <a:r>
              <a:rPr lang="it-IT" sz="2400" b="1" i="0" u="none" strike="noStrike" dirty="0">
                <a:solidFill>
                  <a:srgbClr val="1A1A1A"/>
                </a:solidFill>
                <a:effectLst/>
                <a:latin typeface="Noto Sans" panose="020B0502040504020204" pitchFamily="34" charset="0"/>
              </a:rPr>
              <a:t>cerimonia di benvenuto e di apertura</a:t>
            </a:r>
            <a:r>
              <a:rPr lang="it-IT" sz="2400" b="0" i="0" u="none" strike="noStrike" dirty="0">
                <a:solidFill>
                  <a:srgbClr val="1A1A1A"/>
                </a:solidFill>
                <a:effectLst/>
                <a:latin typeface="Noto Sans" panose="020B0502040504020204" pitchFamily="34" charset="0"/>
              </a:rPr>
              <a:t>, la </a:t>
            </a:r>
            <a:r>
              <a:rPr lang="it-IT" sz="2400" b="1" i="0" u="none" strike="noStrike" dirty="0">
                <a:solidFill>
                  <a:srgbClr val="1A1A1A"/>
                </a:solidFill>
                <a:effectLst/>
                <a:latin typeface="Noto Sans" panose="020B0502040504020204" pitchFamily="34" charset="0"/>
              </a:rPr>
              <a:t>Via Crucis</a:t>
            </a:r>
            <a:r>
              <a:rPr lang="it-IT" sz="2400" b="0" i="0" u="none" strike="noStrike" dirty="0">
                <a:solidFill>
                  <a:srgbClr val="1A1A1A"/>
                </a:solidFill>
                <a:effectLst/>
                <a:latin typeface="Noto Sans" panose="020B0502040504020204" pitchFamily="34" charset="0"/>
              </a:rPr>
              <a:t>, la </a:t>
            </a:r>
            <a:r>
              <a:rPr lang="it-IT" sz="2400" b="1" i="0" u="none" strike="noStrike" dirty="0">
                <a:solidFill>
                  <a:srgbClr val="1A1A1A"/>
                </a:solidFill>
                <a:effectLst/>
                <a:latin typeface="Noto Sans" panose="020B0502040504020204" pitchFamily="34" charset="0"/>
              </a:rPr>
              <a:t>veglia di preghiera</a:t>
            </a:r>
            <a:r>
              <a:rPr lang="it-IT" sz="2400" b="0" i="0" u="none" strike="noStrike" dirty="0">
                <a:solidFill>
                  <a:srgbClr val="1A1A1A"/>
                </a:solidFill>
                <a:effectLst/>
                <a:latin typeface="Noto Sans" panose="020B0502040504020204" pitchFamily="34" charset="0"/>
              </a:rPr>
              <a:t> e, l’ultimo giorno, la </a:t>
            </a:r>
            <a:r>
              <a:rPr lang="it-IT" sz="2400" b="1" i="0" u="none" strike="noStrike" dirty="0">
                <a:solidFill>
                  <a:srgbClr val="1A1A1A"/>
                </a:solidFill>
                <a:effectLst/>
                <a:latin typeface="Noto Sans" panose="020B0502040504020204" pitchFamily="34" charset="0"/>
              </a:rPr>
              <a:t>S. Messa di chiusura</a:t>
            </a:r>
            <a:r>
              <a:rPr lang="it-IT" sz="2400" b="0" i="0" u="none" strike="noStrike" dirty="0">
                <a:solidFill>
                  <a:srgbClr val="1A1A1A"/>
                </a:solidFill>
                <a:effectLst/>
                <a:latin typeface="Noto Sans" panose="020B0502040504020204" pitchFamily="34" charset="0"/>
              </a:rPr>
              <a:t>.</a:t>
            </a:r>
            <a:endParaRPr lang="it-IT" sz="2400" dirty="0"/>
          </a:p>
        </p:txBody>
      </p:sp>
    </p:spTree>
    <p:extLst>
      <p:ext uri="{BB962C8B-B14F-4D97-AF65-F5344CB8AC3E}">
        <p14:creationId xmlns:p14="http://schemas.microsoft.com/office/powerpoint/2010/main" val="4107523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pic>
        <p:nvPicPr>
          <p:cNvPr id="5" name="Immagine 4">
            <a:extLst>
              <a:ext uri="{FF2B5EF4-FFF2-40B4-BE49-F238E27FC236}">
                <a16:creationId xmlns:a16="http://schemas.microsoft.com/office/drawing/2014/main" id="{5324CA8B-A830-5CFB-DC69-BB62AB75AE2B}"/>
              </a:ext>
            </a:extLst>
          </p:cNvPr>
          <p:cNvPicPr>
            <a:picLocks noChangeAspect="1"/>
          </p:cNvPicPr>
          <p:nvPr/>
        </p:nvPicPr>
        <p:blipFill>
          <a:blip r:embed="rId4"/>
          <a:stretch>
            <a:fillRect/>
          </a:stretch>
        </p:blipFill>
        <p:spPr>
          <a:xfrm>
            <a:off x="588329" y="214096"/>
            <a:ext cx="8595441" cy="5461686"/>
          </a:xfrm>
          <a:prstGeom prst="rect">
            <a:avLst/>
          </a:prstGeom>
        </p:spPr>
      </p:pic>
      <p:sp>
        <p:nvSpPr>
          <p:cNvPr id="6" name="CasellaDiTesto 5">
            <a:extLst>
              <a:ext uri="{FF2B5EF4-FFF2-40B4-BE49-F238E27FC236}">
                <a16:creationId xmlns:a16="http://schemas.microsoft.com/office/drawing/2014/main" id="{B7A12FBC-9D43-E2C2-9A15-03E3B350EC44}"/>
              </a:ext>
            </a:extLst>
          </p:cNvPr>
          <p:cNvSpPr txBox="1"/>
          <p:nvPr/>
        </p:nvSpPr>
        <p:spPr>
          <a:xfrm>
            <a:off x="9588844" y="2967335"/>
            <a:ext cx="2298357" cy="461665"/>
          </a:xfrm>
          <a:prstGeom prst="rect">
            <a:avLst/>
          </a:prstGeom>
          <a:noFill/>
        </p:spPr>
        <p:txBody>
          <a:bodyPr wrap="square" rtlCol="0">
            <a:spAutoFit/>
          </a:bodyPr>
          <a:lstStyle/>
          <a:p>
            <a:r>
              <a:rPr lang="it-IT" sz="2400" dirty="0">
                <a:solidFill>
                  <a:srgbClr val="C00000"/>
                </a:solidFill>
                <a:latin typeface="Accordance" pitchFamily="2" charset="-79"/>
                <a:ea typeface="Accordance" pitchFamily="2" charset="-79"/>
                <a:cs typeface="Accordance" pitchFamily="2" charset="-79"/>
              </a:rPr>
              <a:t>Manila 1995</a:t>
            </a:r>
          </a:p>
        </p:txBody>
      </p:sp>
    </p:spTree>
    <p:extLst>
      <p:ext uri="{BB962C8B-B14F-4D97-AF65-F5344CB8AC3E}">
        <p14:creationId xmlns:p14="http://schemas.microsoft.com/office/powerpoint/2010/main" val="2517971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pic>
        <p:nvPicPr>
          <p:cNvPr id="2" name="Immagine 1">
            <a:extLst>
              <a:ext uri="{FF2B5EF4-FFF2-40B4-BE49-F238E27FC236}">
                <a16:creationId xmlns:a16="http://schemas.microsoft.com/office/drawing/2014/main" id="{F35589D5-D5B7-ECA7-00CB-D8BEC014A8B4}"/>
              </a:ext>
            </a:extLst>
          </p:cNvPr>
          <p:cNvPicPr>
            <a:picLocks noChangeAspect="1"/>
          </p:cNvPicPr>
          <p:nvPr/>
        </p:nvPicPr>
        <p:blipFill>
          <a:blip r:embed="rId4"/>
          <a:stretch>
            <a:fillRect/>
          </a:stretch>
        </p:blipFill>
        <p:spPr>
          <a:xfrm>
            <a:off x="450335" y="431800"/>
            <a:ext cx="7772400" cy="4857750"/>
          </a:xfrm>
          <a:prstGeom prst="rect">
            <a:avLst/>
          </a:prstGeom>
        </p:spPr>
      </p:pic>
      <p:sp>
        <p:nvSpPr>
          <p:cNvPr id="3" name="CasellaDiTesto 2">
            <a:extLst>
              <a:ext uri="{FF2B5EF4-FFF2-40B4-BE49-F238E27FC236}">
                <a16:creationId xmlns:a16="http://schemas.microsoft.com/office/drawing/2014/main" id="{6BBD9BAF-2498-A80A-DCDF-08BC49DB156C}"/>
              </a:ext>
            </a:extLst>
          </p:cNvPr>
          <p:cNvSpPr txBox="1"/>
          <p:nvPr/>
        </p:nvSpPr>
        <p:spPr>
          <a:xfrm>
            <a:off x="8649730" y="2792799"/>
            <a:ext cx="3182281" cy="461665"/>
          </a:xfrm>
          <a:prstGeom prst="rect">
            <a:avLst/>
          </a:prstGeom>
          <a:noFill/>
        </p:spPr>
        <p:txBody>
          <a:bodyPr wrap="none" rtlCol="0">
            <a:spAutoFit/>
          </a:bodyPr>
          <a:lstStyle/>
          <a:p>
            <a:r>
              <a:rPr lang="it-IT" sz="2400" dirty="0">
                <a:solidFill>
                  <a:srgbClr val="C00000"/>
                </a:solidFill>
                <a:latin typeface="Accordance" pitchFamily="2" charset="-79"/>
                <a:ea typeface="Accordance" pitchFamily="2" charset="-79"/>
                <a:cs typeface="Accordance" pitchFamily="2" charset="-79"/>
              </a:rPr>
              <a:t>Roma Tor Vergata 2000</a:t>
            </a:r>
          </a:p>
        </p:txBody>
      </p:sp>
    </p:spTree>
    <p:extLst>
      <p:ext uri="{BB962C8B-B14F-4D97-AF65-F5344CB8AC3E}">
        <p14:creationId xmlns:p14="http://schemas.microsoft.com/office/powerpoint/2010/main" val="2747126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pic>
        <p:nvPicPr>
          <p:cNvPr id="2" name="Immagine 1">
            <a:extLst>
              <a:ext uri="{FF2B5EF4-FFF2-40B4-BE49-F238E27FC236}">
                <a16:creationId xmlns:a16="http://schemas.microsoft.com/office/drawing/2014/main" id="{DAB503B0-0773-BAB6-80AE-7A96C568A177}"/>
              </a:ext>
            </a:extLst>
          </p:cNvPr>
          <p:cNvPicPr>
            <a:picLocks noChangeAspect="1"/>
          </p:cNvPicPr>
          <p:nvPr/>
        </p:nvPicPr>
        <p:blipFill>
          <a:blip r:embed="rId4"/>
          <a:stretch>
            <a:fillRect/>
          </a:stretch>
        </p:blipFill>
        <p:spPr>
          <a:xfrm>
            <a:off x="213805" y="271077"/>
            <a:ext cx="9072545" cy="4651450"/>
          </a:xfrm>
          <a:prstGeom prst="rect">
            <a:avLst/>
          </a:prstGeom>
        </p:spPr>
      </p:pic>
      <p:sp>
        <p:nvSpPr>
          <p:cNvPr id="3" name="CasellaDiTesto 2">
            <a:extLst>
              <a:ext uri="{FF2B5EF4-FFF2-40B4-BE49-F238E27FC236}">
                <a16:creationId xmlns:a16="http://schemas.microsoft.com/office/drawing/2014/main" id="{3E82437D-5C7A-CD50-BE8B-FAADEBCD869C}"/>
              </a:ext>
            </a:extLst>
          </p:cNvPr>
          <p:cNvSpPr txBox="1"/>
          <p:nvPr/>
        </p:nvSpPr>
        <p:spPr>
          <a:xfrm>
            <a:off x="9527550" y="2596802"/>
            <a:ext cx="1877245" cy="830997"/>
          </a:xfrm>
          <a:prstGeom prst="rect">
            <a:avLst/>
          </a:prstGeom>
          <a:noFill/>
        </p:spPr>
        <p:txBody>
          <a:bodyPr wrap="none" rtlCol="0">
            <a:spAutoFit/>
          </a:bodyPr>
          <a:lstStyle/>
          <a:p>
            <a:pPr algn="ctr"/>
            <a:r>
              <a:rPr lang="it-IT" sz="2400" dirty="0">
                <a:solidFill>
                  <a:srgbClr val="C00000"/>
                </a:solidFill>
                <a:latin typeface="Accordance" pitchFamily="2" charset="-79"/>
                <a:ea typeface="Accordance" pitchFamily="2" charset="-79"/>
                <a:cs typeface="Accordance" pitchFamily="2" charset="-79"/>
              </a:rPr>
              <a:t>Panama 2019</a:t>
            </a:r>
          </a:p>
          <a:p>
            <a:pPr algn="ctr"/>
            <a:r>
              <a:rPr lang="it-IT" sz="2400" dirty="0">
                <a:solidFill>
                  <a:srgbClr val="C00000"/>
                </a:solidFill>
                <a:latin typeface="Accordance" pitchFamily="2" charset="-79"/>
                <a:ea typeface="Accordance" pitchFamily="2" charset="-79"/>
                <a:cs typeface="Accordance" pitchFamily="2" charset="-79"/>
              </a:rPr>
              <a:t>Confessioni</a:t>
            </a:r>
          </a:p>
        </p:txBody>
      </p:sp>
    </p:spTree>
    <p:extLst>
      <p:ext uri="{BB962C8B-B14F-4D97-AF65-F5344CB8AC3E}">
        <p14:creationId xmlns:p14="http://schemas.microsoft.com/office/powerpoint/2010/main" val="802608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2000">
              <a:schemeClr val="accent4">
                <a:lumMod val="45000"/>
                <a:lumOff val="55000"/>
              </a:schemeClr>
            </a:gs>
            <a:gs pos="89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2695829-E908-652A-A9E1-ACFF6C6F650D}"/>
              </a:ext>
            </a:extLst>
          </p:cNvPr>
          <p:cNvPicPr>
            <a:picLocks noChangeAspect="1"/>
          </p:cNvPicPr>
          <p:nvPr/>
        </p:nvPicPr>
        <p:blipFill>
          <a:blip r:embed="rId2"/>
          <a:stretch>
            <a:fillRect/>
          </a:stretch>
        </p:blipFill>
        <p:spPr>
          <a:xfrm>
            <a:off x="122962" y="5844745"/>
            <a:ext cx="2702528" cy="902043"/>
          </a:xfrm>
          <a:prstGeom prst="rect">
            <a:avLst/>
          </a:prstGeom>
        </p:spPr>
      </p:pic>
      <p:pic>
        <p:nvPicPr>
          <p:cNvPr id="11" name="Immagine 10">
            <a:extLst>
              <a:ext uri="{FF2B5EF4-FFF2-40B4-BE49-F238E27FC236}">
                <a16:creationId xmlns:a16="http://schemas.microsoft.com/office/drawing/2014/main" id="{7FB273FE-5A05-CF82-AD11-F99A71A7C24D}"/>
              </a:ext>
            </a:extLst>
          </p:cNvPr>
          <p:cNvPicPr>
            <a:picLocks noChangeAspect="1"/>
          </p:cNvPicPr>
          <p:nvPr/>
        </p:nvPicPr>
        <p:blipFill>
          <a:blip r:embed="rId3"/>
          <a:stretch>
            <a:fillRect/>
          </a:stretch>
        </p:blipFill>
        <p:spPr>
          <a:xfrm>
            <a:off x="10466173" y="214096"/>
            <a:ext cx="1512022" cy="807484"/>
          </a:xfrm>
          <a:prstGeom prst="rect">
            <a:avLst/>
          </a:prstGeom>
        </p:spPr>
      </p:pic>
      <p:pic>
        <p:nvPicPr>
          <p:cNvPr id="2" name="Immagine 1">
            <a:extLst>
              <a:ext uri="{FF2B5EF4-FFF2-40B4-BE49-F238E27FC236}">
                <a16:creationId xmlns:a16="http://schemas.microsoft.com/office/drawing/2014/main" id="{B97EFB4B-5F12-6553-F653-EDE2E0A5B869}"/>
              </a:ext>
            </a:extLst>
          </p:cNvPr>
          <p:cNvPicPr>
            <a:picLocks noChangeAspect="1"/>
          </p:cNvPicPr>
          <p:nvPr/>
        </p:nvPicPr>
        <p:blipFill>
          <a:blip r:embed="rId4"/>
          <a:stretch>
            <a:fillRect/>
          </a:stretch>
        </p:blipFill>
        <p:spPr>
          <a:xfrm>
            <a:off x="213805" y="271848"/>
            <a:ext cx="9025996" cy="5078627"/>
          </a:xfrm>
          <a:prstGeom prst="rect">
            <a:avLst/>
          </a:prstGeom>
        </p:spPr>
      </p:pic>
      <p:sp>
        <p:nvSpPr>
          <p:cNvPr id="3" name="CasellaDiTesto 2">
            <a:extLst>
              <a:ext uri="{FF2B5EF4-FFF2-40B4-BE49-F238E27FC236}">
                <a16:creationId xmlns:a16="http://schemas.microsoft.com/office/drawing/2014/main" id="{8FBEB77D-94BD-D565-BD3B-E297DF527A90}"/>
              </a:ext>
            </a:extLst>
          </p:cNvPr>
          <p:cNvSpPr txBox="1"/>
          <p:nvPr/>
        </p:nvSpPr>
        <p:spPr>
          <a:xfrm>
            <a:off x="9492240" y="3013501"/>
            <a:ext cx="2588550" cy="830997"/>
          </a:xfrm>
          <a:prstGeom prst="rect">
            <a:avLst/>
          </a:prstGeom>
          <a:noFill/>
        </p:spPr>
        <p:txBody>
          <a:bodyPr wrap="square" rtlCol="0">
            <a:spAutoFit/>
          </a:bodyPr>
          <a:lstStyle/>
          <a:p>
            <a:pPr algn="ctr"/>
            <a:r>
              <a:rPr lang="it-IT" sz="2400" dirty="0">
                <a:solidFill>
                  <a:srgbClr val="C00000"/>
                </a:solidFill>
                <a:latin typeface="Accordance" pitchFamily="2" charset="-79"/>
                <a:ea typeface="Accordance" pitchFamily="2" charset="-79"/>
                <a:cs typeface="Accordance" pitchFamily="2" charset="-79"/>
              </a:rPr>
              <a:t>Veglia di Preghiera </a:t>
            </a:r>
          </a:p>
          <a:p>
            <a:pPr algn="ctr"/>
            <a:r>
              <a:rPr lang="it-IT" sz="2400" dirty="0">
                <a:solidFill>
                  <a:srgbClr val="C00000"/>
                </a:solidFill>
                <a:latin typeface="Accordance" pitchFamily="2" charset="-79"/>
                <a:ea typeface="Accordance" pitchFamily="2" charset="-79"/>
                <a:cs typeface="Accordance" pitchFamily="2" charset="-79"/>
              </a:rPr>
              <a:t>Panama 2019</a:t>
            </a:r>
          </a:p>
        </p:txBody>
      </p:sp>
    </p:spTree>
    <p:extLst>
      <p:ext uri="{BB962C8B-B14F-4D97-AF65-F5344CB8AC3E}">
        <p14:creationId xmlns:p14="http://schemas.microsoft.com/office/powerpoint/2010/main" val="383135033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2143</Words>
  <Application>Microsoft Macintosh PowerPoint</Application>
  <PresentationFormat>Widescreen</PresentationFormat>
  <Paragraphs>132</Paragraphs>
  <Slides>32</Slides>
  <Notes>0</Notes>
  <HiddenSlides>0</HiddenSlides>
  <MMClips>2</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32</vt:i4>
      </vt:variant>
    </vt:vector>
  </HeadingPairs>
  <TitlesOfParts>
    <vt:vector size="44" baseType="lpstr">
      <vt:lpstr>Accordance</vt:lpstr>
      <vt:lpstr>Arial</vt:lpstr>
      <vt:lpstr>Calibri</vt:lpstr>
      <vt:lpstr>Calibri Light</vt:lpstr>
      <vt:lpstr>fira sans</vt:lpstr>
      <vt:lpstr>Font di sistema regolare</vt:lpstr>
      <vt:lpstr>inherit</vt:lpstr>
      <vt:lpstr>Noto Sans</vt:lpstr>
      <vt:lpstr>Open Sans</vt:lpstr>
      <vt:lpstr>Open Sans</vt:lpstr>
      <vt:lpstr>Quicksand</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Luciano Condina</dc:creator>
  <cp:lastModifiedBy>Luciano Condina</cp:lastModifiedBy>
  <cp:revision>15</cp:revision>
  <dcterms:created xsi:type="dcterms:W3CDTF">2022-12-06T09:57:04Z</dcterms:created>
  <dcterms:modified xsi:type="dcterms:W3CDTF">2022-12-14T21:47:10Z</dcterms:modified>
</cp:coreProperties>
</file>